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64" r:id="rId1"/>
  </p:sldMasterIdLst>
  <p:notesMasterIdLst>
    <p:notesMasterId r:id="rId34"/>
  </p:notesMasterIdLst>
  <p:sldIdLst>
    <p:sldId id="256" r:id="rId2"/>
    <p:sldId id="279" r:id="rId3"/>
    <p:sldId id="296" r:id="rId4"/>
    <p:sldId id="297" r:id="rId5"/>
    <p:sldId id="281" r:id="rId6"/>
    <p:sldId id="259" r:id="rId7"/>
    <p:sldId id="267" r:id="rId8"/>
    <p:sldId id="268" r:id="rId9"/>
    <p:sldId id="269" r:id="rId10"/>
    <p:sldId id="270" r:id="rId11"/>
    <p:sldId id="271" r:id="rId12"/>
    <p:sldId id="262" r:id="rId13"/>
    <p:sldId id="272" r:id="rId14"/>
    <p:sldId id="273" r:id="rId15"/>
    <p:sldId id="274" r:id="rId16"/>
    <p:sldId id="294" r:id="rId17"/>
    <p:sldId id="265" r:id="rId18"/>
    <p:sldId id="282" r:id="rId19"/>
    <p:sldId id="292" r:id="rId20"/>
    <p:sldId id="293" r:id="rId21"/>
    <p:sldId id="286" r:id="rId22"/>
    <p:sldId id="298" r:id="rId23"/>
    <p:sldId id="299" r:id="rId24"/>
    <p:sldId id="275" r:id="rId25"/>
    <p:sldId id="276" r:id="rId26"/>
    <p:sldId id="283" r:id="rId27"/>
    <p:sldId id="289" r:id="rId28"/>
    <p:sldId id="285" r:id="rId29"/>
    <p:sldId id="266" r:id="rId30"/>
    <p:sldId id="290" r:id="rId31"/>
    <p:sldId id="291" r:id="rId32"/>
    <p:sldId id="295" r:id="rId33"/>
  </p:sldIdLst>
  <p:sldSz cx="9144000" cy="6858000" type="screen4x3"/>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Style moyen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441" autoAdjust="0"/>
    <p:restoredTop sz="95560" autoAdjust="0"/>
  </p:normalViewPr>
  <p:slideViewPr>
    <p:cSldViewPr showGuides="1">
      <p:cViewPr varScale="1">
        <p:scale>
          <a:sx n="66" d="100"/>
          <a:sy n="66" d="100"/>
        </p:scale>
        <p:origin x="-1428" y="-114"/>
      </p:cViewPr>
      <p:guideLst>
        <p:guide orient="horz" pos="981"/>
        <p:guide pos="2653"/>
      </p:guideLst>
    </p:cSldViewPr>
  </p:slideViewPr>
  <p:notesTextViewPr>
    <p:cViewPr>
      <p:scale>
        <a:sx n="1" d="1"/>
        <a:sy n="1" d="1"/>
      </p:scale>
      <p:origin x="0" y="0"/>
    </p:cViewPr>
  </p:notesTextViewPr>
  <p:sorterViewPr>
    <p:cViewPr>
      <p:scale>
        <a:sx n="100" d="100"/>
        <a:sy n="100" d="100"/>
      </p:scale>
      <p:origin x="0" y="216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33D2982-489F-4AE8-B124-5ECFD9D85ED0}" type="datetimeFigureOut">
              <a:rPr lang="fr-FR" smtClean="0"/>
              <a:t>24/05/2011</a:t>
            </a:fld>
            <a:endParaRPr lang="fr-FR"/>
          </a:p>
        </p:txBody>
      </p:sp>
      <p:sp>
        <p:nvSpPr>
          <p:cNvPr id="4" name="Espace réservé de l'image des diapositives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BFE1A23-836B-422D-907C-57CE65C26CBE}" type="slidenum">
              <a:rPr lang="fr-FR" smtClean="0"/>
              <a:t>‹N°›</a:t>
            </a:fld>
            <a:endParaRPr lang="fr-FR"/>
          </a:p>
        </p:txBody>
      </p:sp>
    </p:spTree>
    <p:extLst>
      <p:ext uri="{BB962C8B-B14F-4D97-AF65-F5344CB8AC3E}">
        <p14:creationId xmlns:p14="http://schemas.microsoft.com/office/powerpoint/2010/main" val="247729969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FBFE1A23-836B-422D-907C-57CE65C26CBE}" type="slidenum">
              <a:rPr lang="fr-FR" smtClean="0"/>
              <a:t>6</a:t>
            </a:fld>
            <a:endParaRPr lang="fr-FR"/>
          </a:p>
        </p:txBody>
      </p:sp>
    </p:spTree>
    <p:extLst>
      <p:ext uri="{BB962C8B-B14F-4D97-AF65-F5344CB8AC3E}">
        <p14:creationId xmlns:p14="http://schemas.microsoft.com/office/powerpoint/2010/main" val="314503835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FBFE1A23-836B-422D-907C-57CE65C26CBE}" type="slidenum">
              <a:rPr lang="fr-FR" smtClean="0"/>
              <a:t>10</a:t>
            </a:fld>
            <a:endParaRPr lang="fr-FR"/>
          </a:p>
        </p:txBody>
      </p:sp>
    </p:spTree>
    <p:extLst>
      <p:ext uri="{BB962C8B-B14F-4D97-AF65-F5344CB8AC3E}">
        <p14:creationId xmlns:p14="http://schemas.microsoft.com/office/powerpoint/2010/main" val="336993094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FR" dirty="0" smtClean="0"/>
              <a:t>étapes</a:t>
            </a:r>
            <a:endParaRPr lang="fr-FR" dirty="0"/>
          </a:p>
        </p:txBody>
      </p:sp>
      <p:sp>
        <p:nvSpPr>
          <p:cNvPr id="4" name="Espace réservé du numéro de diapositive 3"/>
          <p:cNvSpPr>
            <a:spLocks noGrp="1"/>
          </p:cNvSpPr>
          <p:nvPr>
            <p:ph type="sldNum" sz="quarter" idx="10"/>
          </p:nvPr>
        </p:nvSpPr>
        <p:spPr/>
        <p:txBody>
          <a:bodyPr/>
          <a:lstStyle/>
          <a:p>
            <a:fld id="{FBFE1A23-836B-422D-907C-57CE65C26CBE}" type="slidenum">
              <a:rPr lang="fr-FR" smtClean="0"/>
              <a:t>11</a:t>
            </a:fld>
            <a:endParaRPr lang="fr-FR"/>
          </a:p>
        </p:txBody>
      </p:sp>
    </p:spTree>
    <p:extLst>
      <p:ext uri="{BB962C8B-B14F-4D97-AF65-F5344CB8AC3E}">
        <p14:creationId xmlns:p14="http://schemas.microsoft.com/office/powerpoint/2010/main" val="194621132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FBFE1A23-836B-422D-907C-57CE65C26CBE}" type="slidenum">
              <a:rPr lang="fr-FR" smtClean="0"/>
              <a:t>15</a:t>
            </a:fld>
            <a:endParaRPr lang="fr-FR"/>
          </a:p>
        </p:txBody>
      </p:sp>
    </p:spTree>
    <p:extLst>
      <p:ext uri="{BB962C8B-B14F-4D97-AF65-F5344CB8AC3E}">
        <p14:creationId xmlns:p14="http://schemas.microsoft.com/office/powerpoint/2010/main" val="280229452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smtClean="0"/>
          </a:p>
          <a:p>
            <a:r>
              <a:rPr lang="fr-FR" dirty="0" smtClean="0"/>
              <a:t>L’axe</a:t>
            </a:r>
            <a:r>
              <a:rPr lang="fr-FR" baseline="0" dirty="0" smtClean="0"/>
              <a:t> reste à nommer et n’est pas absolu. Une pratique pourrait viser la promotion des sciences tout en relativisant l’autorité qu’elles se voient souvent attribuer.</a:t>
            </a:r>
            <a:endParaRPr lang="fr-FR" dirty="0" smtClean="0"/>
          </a:p>
          <a:p>
            <a:endParaRPr lang="fr-FR" dirty="0" smtClean="0"/>
          </a:p>
          <a:p>
            <a:r>
              <a:rPr lang="fr-FR" dirty="0" smtClean="0"/>
              <a:t>CCPA : ↓ effets négatifs des sciences</a:t>
            </a:r>
          </a:p>
          <a:p>
            <a:r>
              <a:rPr lang="fr-FR" dirty="0" smtClean="0"/>
              <a:t>Boutiques</a:t>
            </a:r>
            <a:r>
              <a:rPr lang="fr-FR" baseline="0" dirty="0" smtClean="0"/>
              <a:t> de sciences : ↑ effets positifs des sciences </a:t>
            </a:r>
          </a:p>
          <a:p>
            <a:pPr marL="0" marR="0" indent="0" algn="l" defTabSz="914400" rtl="0" eaLnBrk="1" fontAlgn="auto" latinLnBrk="0" hangingPunct="1">
              <a:lnSpc>
                <a:spcPct val="100000"/>
              </a:lnSpc>
              <a:spcBef>
                <a:spcPts val="0"/>
              </a:spcBef>
              <a:spcAft>
                <a:spcPts val="0"/>
              </a:spcAft>
              <a:buClrTx/>
              <a:buSzTx/>
              <a:buFontTx/>
              <a:buNone/>
              <a:tabLst/>
              <a:defRPr/>
            </a:pPr>
            <a:r>
              <a:rPr lang="fr-FR" baseline="0" dirty="0" smtClean="0"/>
              <a:t>Bar des sciences : ↑ dialogue science-société OU ↑ culture scientifique (ou même promotion) </a:t>
            </a:r>
          </a:p>
          <a:p>
            <a:r>
              <a:rPr lang="fr-FR" baseline="0" dirty="0" smtClean="0"/>
              <a:t>Constructivisme : Relativiser l’autorité des sciences (réflexion sur les sciences)</a:t>
            </a:r>
            <a:endParaRPr lang="fr-FR" dirty="0" smtClean="0"/>
          </a:p>
          <a:p>
            <a:r>
              <a:rPr lang="fr-FR" dirty="0" smtClean="0"/>
              <a:t>Je vote pour la science : Culture scientifique (réflexion</a:t>
            </a:r>
            <a:r>
              <a:rPr lang="fr-FR" baseline="0" dirty="0" smtClean="0"/>
              <a:t> sur les sciences, investir </a:t>
            </a:r>
            <a:r>
              <a:rPr lang="fr-FR" baseline="0" dirty="0" err="1" smtClean="0"/>
              <a:t>démocrativement</a:t>
            </a:r>
            <a:r>
              <a:rPr lang="fr-FR" baseline="0" dirty="0" smtClean="0"/>
              <a:t> les sciences)</a:t>
            </a:r>
            <a:endParaRPr lang="fr-FR" dirty="0" smtClean="0"/>
          </a:p>
          <a:p>
            <a:r>
              <a:rPr lang="fr-FR" dirty="0" smtClean="0"/>
              <a:t>BAPE : ↓ effets négatifs des sciences </a:t>
            </a:r>
          </a:p>
          <a:p>
            <a:r>
              <a:rPr lang="fr-FR" dirty="0" smtClean="0"/>
              <a:t>Blogue de chercheurs : promotion, culture ou dialogue (ou relativiser…) : dépend</a:t>
            </a:r>
            <a:r>
              <a:rPr lang="fr-FR" baseline="0" dirty="0" smtClean="0"/>
              <a:t> du blogue</a:t>
            </a:r>
            <a:endParaRPr lang="fr-FR" dirty="0" smtClean="0"/>
          </a:p>
          <a:p>
            <a:r>
              <a:rPr lang="fr-FR" dirty="0" smtClean="0"/>
              <a:t>Veille citoyenne : ↓ Effets négatifs des sciences</a:t>
            </a:r>
          </a:p>
        </p:txBody>
      </p:sp>
      <p:sp>
        <p:nvSpPr>
          <p:cNvPr id="4" name="Espace réservé du numéro de diapositive 3"/>
          <p:cNvSpPr>
            <a:spLocks noGrp="1"/>
          </p:cNvSpPr>
          <p:nvPr>
            <p:ph type="sldNum" sz="quarter" idx="10"/>
          </p:nvPr>
        </p:nvSpPr>
        <p:spPr/>
        <p:txBody>
          <a:bodyPr/>
          <a:lstStyle/>
          <a:p>
            <a:fld id="{FBFE1A23-836B-422D-907C-57CE65C26CBE}" type="slidenum">
              <a:rPr lang="fr-FR" smtClean="0"/>
              <a:t>16</a:t>
            </a:fld>
            <a:endParaRPr lang="fr-FR"/>
          </a:p>
        </p:txBody>
      </p:sp>
    </p:spTree>
    <p:extLst>
      <p:ext uri="{BB962C8B-B14F-4D97-AF65-F5344CB8AC3E}">
        <p14:creationId xmlns:p14="http://schemas.microsoft.com/office/powerpoint/2010/main" val="404280391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smtClean="0"/>
          </a:p>
          <a:p>
            <a:r>
              <a:rPr lang="fr-FR" dirty="0" smtClean="0"/>
              <a:t>L’axe</a:t>
            </a:r>
            <a:r>
              <a:rPr lang="fr-FR" baseline="0" dirty="0" smtClean="0"/>
              <a:t> reste à nommer et n’est pas absolu. Une pratique pourrait viser la promotion des sciences tout en relativisant l’autorité qu’elles se voient souvent attribuer.</a:t>
            </a:r>
            <a:endParaRPr lang="fr-FR" dirty="0" smtClean="0"/>
          </a:p>
          <a:p>
            <a:endParaRPr lang="fr-FR" dirty="0" smtClean="0"/>
          </a:p>
          <a:p>
            <a:r>
              <a:rPr lang="fr-FR" dirty="0" smtClean="0"/>
              <a:t>CCPA : ↓ effets négatifs des sciences</a:t>
            </a:r>
          </a:p>
          <a:p>
            <a:r>
              <a:rPr lang="fr-FR" dirty="0" smtClean="0"/>
              <a:t>Boutiques</a:t>
            </a:r>
            <a:r>
              <a:rPr lang="fr-FR" baseline="0" dirty="0" smtClean="0"/>
              <a:t> de sciences : ↑ effets positifs des sciences </a:t>
            </a:r>
          </a:p>
          <a:p>
            <a:pPr marL="0" marR="0" indent="0" algn="l" defTabSz="914400" rtl="0" eaLnBrk="1" fontAlgn="auto" latinLnBrk="0" hangingPunct="1">
              <a:lnSpc>
                <a:spcPct val="100000"/>
              </a:lnSpc>
              <a:spcBef>
                <a:spcPts val="0"/>
              </a:spcBef>
              <a:spcAft>
                <a:spcPts val="0"/>
              </a:spcAft>
              <a:buClrTx/>
              <a:buSzTx/>
              <a:buFontTx/>
              <a:buNone/>
              <a:tabLst/>
              <a:defRPr/>
            </a:pPr>
            <a:r>
              <a:rPr lang="fr-FR" baseline="0" dirty="0" smtClean="0"/>
              <a:t>Bar des sciences : ↑ dialogue science-société OU ↑ culture scientifique (ou même promotion) </a:t>
            </a:r>
          </a:p>
          <a:p>
            <a:r>
              <a:rPr lang="fr-FR" baseline="0" dirty="0" smtClean="0"/>
              <a:t>Constructivisme : Relativiser l’autorité des sciences (réflexion sur les sciences)</a:t>
            </a:r>
            <a:endParaRPr lang="fr-FR" dirty="0" smtClean="0"/>
          </a:p>
          <a:p>
            <a:r>
              <a:rPr lang="fr-FR" dirty="0" smtClean="0"/>
              <a:t>Je vote pour la science : Culture scientifique (réflexion</a:t>
            </a:r>
            <a:r>
              <a:rPr lang="fr-FR" baseline="0" dirty="0" smtClean="0"/>
              <a:t> sur les sciences, investir </a:t>
            </a:r>
            <a:r>
              <a:rPr lang="fr-FR" baseline="0" dirty="0" err="1" smtClean="0"/>
              <a:t>démocrativement</a:t>
            </a:r>
            <a:r>
              <a:rPr lang="fr-FR" baseline="0" dirty="0" smtClean="0"/>
              <a:t> les sciences)</a:t>
            </a:r>
            <a:endParaRPr lang="fr-FR" dirty="0" smtClean="0"/>
          </a:p>
          <a:p>
            <a:r>
              <a:rPr lang="fr-FR" dirty="0" smtClean="0"/>
              <a:t>BAPE : ↓ effets négatifs des sciences </a:t>
            </a:r>
          </a:p>
          <a:p>
            <a:r>
              <a:rPr lang="fr-FR" dirty="0" smtClean="0"/>
              <a:t>Blogue de chercheurs : promotion, culture ou dialogue (ou relativiser…) : dépend</a:t>
            </a:r>
            <a:r>
              <a:rPr lang="fr-FR" baseline="0" dirty="0" smtClean="0"/>
              <a:t> du blogue</a:t>
            </a:r>
            <a:endParaRPr lang="fr-FR" dirty="0" smtClean="0"/>
          </a:p>
          <a:p>
            <a:r>
              <a:rPr lang="fr-FR" dirty="0" smtClean="0"/>
              <a:t>Veille citoyenne : ↓ Effets négatifs des sciences</a:t>
            </a:r>
          </a:p>
        </p:txBody>
      </p:sp>
      <p:sp>
        <p:nvSpPr>
          <p:cNvPr id="4" name="Espace réservé du numéro de diapositive 3"/>
          <p:cNvSpPr>
            <a:spLocks noGrp="1"/>
          </p:cNvSpPr>
          <p:nvPr>
            <p:ph type="sldNum" sz="quarter" idx="10"/>
          </p:nvPr>
        </p:nvSpPr>
        <p:spPr/>
        <p:txBody>
          <a:bodyPr/>
          <a:lstStyle/>
          <a:p>
            <a:fld id="{FBFE1A23-836B-422D-907C-57CE65C26CBE}" type="slidenum">
              <a:rPr lang="fr-FR" smtClean="0"/>
              <a:t>17</a:t>
            </a:fld>
            <a:endParaRPr lang="fr-FR"/>
          </a:p>
        </p:txBody>
      </p:sp>
    </p:spTree>
    <p:extLst>
      <p:ext uri="{BB962C8B-B14F-4D97-AF65-F5344CB8AC3E}">
        <p14:creationId xmlns:p14="http://schemas.microsoft.com/office/powerpoint/2010/main" val="404280391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smtClean="0"/>
          </a:p>
        </p:txBody>
      </p:sp>
      <p:sp>
        <p:nvSpPr>
          <p:cNvPr id="4" name="Espace réservé du numéro de diapositive 3"/>
          <p:cNvSpPr>
            <a:spLocks noGrp="1"/>
          </p:cNvSpPr>
          <p:nvPr>
            <p:ph type="sldNum" sz="quarter" idx="10"/>
          </p:nvPr>
        </p:nvSpPr>
        <p:spPr/>
        <p:txBody>
          <a:bodyPr/>
          <a:lstStyle/>
          <a:p>
            <a:fld id="{FBFE1A23-836B-422D-907C-57CE65C26CBE}" type="slidenum">
              <a:rPr lang="fr-FR" smtClean="0"/>
              <a:t>18</a:t>
            </a:fld>
            <a:endParaRPr lang="fr-FR"/>
          </a:p>
        </p:txBody>
      </p:sp>
    </p:spTree>
    <p:extLst>
      <p:ext uri="{BB962C8B-B14F-4D97-AF65-F5344CB8AC3E}">
        <p14:creationId xmlns:p14="http://schemas.microsoft.com/office/powerpoint/2010/main" val="404280391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smtClean="0"/>
          </a:p>
        </p:txBody>
      </p:sp>
      <p:sp>
        <p:nvSpPr>
          <p:cNvPr id="4" name="Espace réservé du numéro de diapositive 3"/>
          <p:cNvSpPr>
            <a:spLocks noGrp="1"/>
          </p:cNvSpPr>
          <p:nvPr>
            <p:ph type="sldNum" sz="quarter" idx="10"/>
          </p:nvPr>
        </p:nvSpPr>
        <p:spPr/>
        <p:txBody>
          <a:bodyPr/>
          <a:lstStyle/>
          <a:p>
            <a:fld id="{FBFE1A23-836B-422D-907C-57CE65C26CBE}" type="slidenum">
              <a:rPr lang="fr-FR" smtClean="0"/>
              <a:t>19</a:t>
            </a:fld>
            <a:endParaRPr lang="fr-FR"/>
          </a:p>
        </p:txBody>
      </p:sp>
    </p:spTree>
    <p:extLst>
      <p:ext uri="{BB962C8B-B14F-4D97-AF65-F5344CB8AC3E}">
        <p14:creationId xmlns:p14="http://schemas.microsoft.com/office/powerpoint/2010/main" val="404280391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smtClean="0"/>
          </a:p>
        </p:txBody>
      </p:sp>
      <p:sp>
        <p:nvSpPr>
          <p:cNvPr id="4" name="Espace réservé du numéro de diapositive 3"/>
          <p:cNvSpPr>
            <a:spLocks noGrp="1"/>
          </p:cNvSpPr>
          <p:nvPr>
            <p:ph type="sldNum" sz="quarter" idx="10"/>
          </p:nvPr>
        </p:nvSpPr>
        <p:spPr/>
        <p:txBody>
          <a:bodyPr/>
          <a:lstStyle/>
          <a:p>
            <a:fld id="{FBFE1A23-836B-422D-907C-57CE65C26CBE}" type="slidenum">
              <a:rPr lang="fr-FR" smtClean="0"/>
              <a:t>20</a:t>
            </a:fld>
            <a:endParaRPr lang="fr-FR"/>
          </a:p>
        </p:txBody>
      </p:sp>
    </p:spTree>
    <p:extLst>
      <p:ext uri="{BB962C8B-B14F-4D97-AF65-F5344CB8AC3E}">
        <p14:creationId xmlns:p14="http://schemas.microsoft.com/office/powerpoint/2010/main" val="404280391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905000"/>
            <a:ext cx="7543800" cy="2593975"/>
          </a:xfrm>
        </p:spPr>
        <p:txBody>
          <a:bodyPr anchor="b"/>
          <a:lstStyle>
            <a:lvl1pPr>
              <a:defRPr sz="6600">
                <a:ln>
                  <a:noFill/>
                </a:ln>
                <a:solidFill>
                  <a:schemeClr val="tx2"/>
                </a:solidFill>
              </a:defRPr>
            </a:lvl1pPr>
          </a:lstStyle>
          <a:p>
            <a:r>
              <a:rPr lang="fr-FR" smtClean="0"/>
              <a:t>Modifiez le style du titre</a:t>
            </a:r>
            <a:endParaRPr lang="en-US" dirty="0"/>
          </a:p>
        </p:txBody>
      </p:sp>
      <p:sp>
        <p:nvSpPr>
          <p:cNvPr id="3" name="Subtitle 2"/>
          <p:cNvSpPr>
            <a:spLocks noGrp="1"/>
          </p:cNvSpPr>
          <p:nvPr>
            <p:ph type="subTitle" idx="1"/>
          </p:nvPr>
        </p:nvSpPr>
        <p:spPr>
          <a:xfrm>
            <a:off x="685800" y="4572000"/>
            <a:ext cx="6461760" cy="1066800"/>
          </a:xfrm>
        </p:spPr>
        <p:txBody>
          <a:bodyPr anchor="t">
            <a:normAutofit/>
          </a:bodyPr>
          <a:lstStyle>
            <a:lvl1pPr marL="0" indent="0" algn="l">
              <a:buNone/>
              <a:defRPr sz="20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smtClean="0"/>
              <a:t>Modifiez le style des sous-titres du masque</a:t>
            </a:r>
            <a:endParaRPr lang="en-US" dirty="0"/>
          </a:p>
        </p:txBody>
      </p:sp>
      <p:sp>
        <p:nvSpPr>
          <p:cNvPr id="4" name="Date Placeholder 3"/>
          <p:cNvSpPr>
            <a:spLocks noGrp="1"/>
          </p:cNvSpPr>
          <p:nvPr>
            <p:ph type="dt" sz="half" idx="10"/>
          </p:nvPr>
        </p:nvSpPr>
        <p:spPr/>
        <p:txBody>
          <a:bodyPr/>
          <a:lstStyle/>
          <a:p>
            <a:fld id="{794CC392-0DA1-4134-9ABD-0A1AD59F5916}" type="datetimeFigureOut">
              <a:rPr lang="fr-FR" smtClean="0"/>
              <a:t>24/05/2011</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75FE385C-4808-4F9D-8646-1B8A4EFB364A}" type="slidenum">
              <a:rPr lang="fr-FR" smtClean="0"/>
              <a:t>‹N°›</a:t>
            </a:fld>
            <a:endParaRPr lang="fr-F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Modifiez le style du titre</a:t>
            </a:r>
            <a:endParaRPr lang="en-US"/>
          </a:p>
        </p:txBody>
      </p:sp>
      <p:sp>
        <p:nvSpPr>
          <p:cNvPr id="3" name="Vertical Text Placeholder 2"/>
          <p:cNvSpPr>
            <a:spLocks noGrp="1"/>
          </p:cNvSpPr>
          <p:nvPr>
            <p:ph type="body" orient="vert" idx="1"/>
          </p:nvPr>
        </p:nvSpPr>
        <p:spPr/>
        <p:txBody>
          <a:bodyPr vert="eaVe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
        <p:nvSpPr>
          <p:cNvPr id="4" name="Date Placeholder 3"/>
          <p:cNvSpPr>
            <a:spLocks noGrp="1"/>
          </p:cNvSpPr>
          <p:nvPr>
            <p:ph type="dt" sz="half" idx="10"/>
          </p:nvPr>
        </p:nvSpPr>
        <p:spPr/>
        <p:txBody>
          <a:bodyPr/>
          <a:lstStyle/>
          <a:p>
            <a:fld id="{794CC392-0DA1-4134-9ABD-0A1AD59F5916}" type="datetimeFigureOut">
              <a:rPr lang="fr-FR" smtClean="0"/>
              <a:t>24/05/2011</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75FE385C-4808-4F9D-8646-1B8A4EFB364A}" type="slidenum">
              <a:rPr lang="fr-FR" smtClean="0"/>
              <a:t>‹N°›</a:t>
            </a:fld>
            <a:endParaRPr lang="fr-F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1752600" cy="5851525"/>
          </a:xfrm>
        </p:spPr>
        <p:txBody>
          <a:bodyPr vert="eaVert" anchor="b" anchorCtr="0"/>
          <a:lstStyle/>
          <a:p>
            <a:r>
              <a:rPr lang="fr-FR" smtClean="0"/>
              <a:t>Modifiez le style du titre</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
        <p:nvSpPr>
          <p:cNvPr id="4" name="Date Placeholder 3"/>
          <p:cNvSpPr>
            <a:spLocks noGrp="1"/>
          </p:cNvSpPr>
          <p:nvPr>
            <p:ph type="dt" sz="half" idx="10"/>
          </p:nvPr>
        </p:nvSpPr>
        <p:spPr/>
        <p:txBody>
          <a:bodyPr/>
          <a:lstStyle/>
          <a:p>
            <a:fld id="{794CC392-0DA1-4134-9ABD-0A1AD59F5916}" type="datetimeFigureOut">
              <a:rPr lang="fr-FR" smtClean="0"/>
              <a:t>24/05/2011</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75FE385C-4808-4F9D-8646-1B8A4EFB364A}" type="slidenum">
              <a:rPr lang="fr-FR" smtClean="0"/>
              <a:t>‹N°›</a:t>
            </a:fld>
            <a:endParaRPr lang="fr-F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Modifiez le style du titre</a:t>
            </a:r>
            <a:endParaRPr lang="en-US"/>
          </a:p>
        </p:txBody>
      </p:sp>
      <p:sp>
        <p:nvSpPr>
          <p:cNvPr id="3" name="Content Placeholder 2"/>
          <p:cNvSpPr>
            <a:spLocks noGrp="1"/>
          </p:cNvSpPr>
          <p:nvPr>
            <p:ph idx="1"/>
          </p:nvPr>
        </p:nvSpPr>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
        <p:nvSpPr>
          <p:cNvPr id="4" name="Date Placeholder 3"/>
          <p:cNvSpPr>
            <a:spLocks noGrp="1"/>
          </p:cNvSpPr>
          <p:nvPr>
            <p:ph type="dt" sz="half" idx="10"/>
          </p:nvPr>
        </p:nvSpPr>
        <p:spPr/>
        <p:txBody>
          <a:bodyPr/>
          <a:lstStyle/>
          <a:p>
            <a:fld id="{794CC392-0DA1-4134-9ABD-0A1AD59F5916}" type="datetimeFigureOut">
              <a:rPr lang="fr-FR" smtClean="0"/>
              <a:t>24/05/2011</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75FE385C-4808-4F9D-8646-1B8A4EFB364A}" type="slidenum">
              <a:rPr lang="fr-FR" smtClean="0"/>
              <a:t>‹N°›</a:t>
            </a:fld>
            <a:endParaRPr lang="fr-F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le 1"/>
          <p:cNvSpPr>
            <a:spLocks noGrp="1"/>
          </p:cNvSpPr>
          <p:nvPr>
            <p:ph type="title"/>
          </p:nvPr>
        </p:nvSpPr>
        <p:spPr>
          <a:xfrm>
            <a:off x="722313" y="5486400"/>
            <a:ext cx="7659687" cy="1168400"/>
          </a:xfrm>
        </p:spPr>
        <p:txBody>
          <a:bodyPr anchor="t"/>
          <a:lstStyle>
            <a:lvl1pPr algn="l">
              <a:defRPr sz="3600" b="0" cap="all"/>
            </a:lvl1pPr>
          </a:lstStyle>
          <a:p>
            <a:r>
              <a:rPr lang="fr-FR" smtClean="0"/>
              <a:t>Modifiez le style du titre</a:t>
            </a:r>
            <a:endParaRPr lang="en-US" dirty="0"/>
          </a:p>
        </p:txBody>
      </p:sp>
      <p:sp>
        <p:nvSpPr>
          <p:cNvPr id="3" name="Text Placeholder 2"/>
          <p:cNvSpPr>
            <a:spLocks noGrp="1"/>
          </p:cNvSpPr>
          <p:nvPr>
            <p:ph type="body" idx="1"/>
          </p:nvPr>
        </p:nvSpPr>
        <p:spPr>
          <a:xfrm>
            <a:off x="722313" y="3852863"/>
            <a:ext cx="6135687" cy="1633538"/>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Modifiez les styles du texte du masque</a:t>
            </a:r>
          </a:p>
        </p:txBody>
      </p:sp>
      <p:sp>
        <p:nvSpPr>
          <p:cNvPr id="4" name="Date Placeholder 3"/>
          <p:cNvSpPr>
            <a:spLocks noGrp="1"/>
          </p:cNvSpPr>
          <p:nvPr>
            <p:ph type="dt" sz="half" idx="10"/>
          </p:nvPr>
        </p:nvSpPr>
        <p:spPr/>
        <p:txBody>
          <a:bodyPr/>
          <a:lstStyle/>
          <a:p>
            <a:fld id="{794CC392-0DA1-4134-9ABD-0A1AD59F5916}" type="datetimeFigureOut">
              <a:rPr lang="fr-FR" smtClean="0"/>
              <a:t>24/05/2011</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75FE385C-4808-4F9D-8646-1B8A4EFB364A}" type="slidenum">
              <a:rPr lang="fr-FR" smtClean="0"/>
              <a:t>‹N°›</a:t>
            </a:fld>
            <a:endParaRPr lang="fr-F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Modifiez le style du titre</a:t>
            </a:r>
            <a:endParaRPr lang="en-US"/>
          </a:p>
        </p:txBody>
      </p:sp>
      <p:sp>
        <p:nvSpPr>
          <p:cNvPr id="3" name="Content Placeholder 2"/>
          <p:cNvSpPr>
            <a:spLocks noGrp="1"/>
          </p:cNvSpPr>
          <p:nvPr>
            <p:ph sz="half" idx="1"/>
          </p:nvPr>
        </p:nvSpPr>
        <p:spPr>
          <a:xfrm>
            <a:off x="4572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Content Placeholder 3"/>
          <p:cNvSpPr>
            <a:spLocks noGrp="1"/>
          </p:cNvSpPr>
          <p:nvPr>
            <p:ph sz="half" idx="2"/>
          </p:nvPr>
        </p:nvSpPr>
        <p:spPr>
          <a:xfrm>
            <a:off x="44196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5" name="Date Placeholder 4"/>
          <p:cNvSpPr>
            <a:spLocks noGrp="1"/>
          </p:cNvSpPr>
          <p:nvPr>
            <p:ph type="dt" sz="half" idx="10"/>
          </p:nvPr>
        </p:nvSpPr>
        <p:spPr/>
        <p:txBody>
          <a:bodyPr/>
          <a:lstStyle/>
          <a:p>
            <a:fld id="{794CC392-0DA1-4134-9ABD-0A1AD59F5916}" type="datetimeFigureOut">
              <a:rPr lang="fr-FR" smtClean="0"/>
              <a:t>24/05/2011</a:t>
            </a:fld>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75FE385C-4808-4F9D-8646-1B8A4EFB364A}" type="slidenum">
              <a:rPr lang="fr-FR" smtClean="0"/>
              <a:t>‹N°›</a:t>
            </a:fld>
            <a:endParaRPr lang="fr-F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fr-FR" smtClean="0"/>
              <a:t>Modifiez le style du titre</a:t>
            </a:r>
            <a:endParaRPr lang="en-US"/>
          </a:p>
        </p:txBody>
      </p:sp>
      <p:sp>
        <p:nvSpPr>
          <p:cNvPr id="3" name="Text Placeholder 2"/>
          <p:cNvSpPr>
            <a:spLocks noGrp="1"/>
          </p:cNvSpPr>
          <p:nvPr>
            <p:ph type="body" idx="1"/>
          </p:nvPr>
        </p:nvSpPr>
        <p:spPr>
          <a:xfrm>
            <a:off x="4572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4" name="Content Placeholder 3"/>
          <p:cNvSpPr>
            <a:spLocks noGrp="1"/>
          </p:cNvSpPr>
          <p:nvPr>
            <p:ph sz="half" idx="2"/>
          </p:nvPr>
        </p:nvSpPr>
        <p:spPr>
          <a:xfrm>
            <a:off x="4572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5" name="Text Placeholder 4"/>
          <p:cNvSpPr>
            <a:spLocks noGrp="1"/>
          </p:cNvSpPr>
          <p:nvPr>
            <p:ph type="body" sz="quarter" idx="3"/>
          </p:nvPr>
        </p:nvSpPr>
        <p:spPr>
          <a:xfrm>
            <a:off x="44196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6" name="Content Placeholder 5"/>
          <p:cNvSpPr>
            <a:spLocks noGrp="1"/>
          </p:cNvSpPr>
          <p:nvPr>
            <p:ph sz="quarter" idx="4"/>
          </p:nvPr>
        </p:nvSpPr>
        <p:spPr>
          <a:xfrm>
            <a:off x="44196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
        <p:nvSpPr>
          <p:cNvPr id="7" name="Date Placeholder 6"/>
          <p:cNvSpPr>
            <a:spLocks noGrp="1"/>
          </p:cNvSpPr>
          <p:nvPr>
            <p:ph type="dt" sz="half" idx="10"/>
          </p:nvPr>
        </p:nvSpPr>
        <p:spPr/>
        <p:txBody>
          <a:bodyPr/>
          <a:lstStyle/>
          <a:p>
            <a:fld id="{794CC392-0DA1-4134-9ABD-0A1AD59F5916}" type="datetimeFigureOut">
              <a:rPr lang="fr-FR" smtClean="0"/>
              <a:t>24/05/2011</a:t>
            </a:fld>
            <a:endParaRPr lang="fr-FR"/>
          </a:p>
        </p:txBody>
      </p:sp>
      <p:sp>
        <p:nvSpPr>
          <p:cNvPr id="8" name="Footer Placeholder 7"/>
          <p:cNvSpPr>
            <a:spLocks noGrp="1"/>
          </p:cNvSpPr>
          <p:nvPr>
            <p:ph type="ftr" sz="quarter" idx="11"/>
          </p:nvPr>
        </p:nvSpPr>
        <p:spPr/>
        <p:txBody>
          <a:bodyPr/>
          <a:lstStyle/>
          <a:p>
            <a:endParaRPr lang="fr-FR"/>
          </a:p>
        </p:txBody>
      </p:sp>
      <p:sp>
        <p:nvSpPr>
          <p:cNvPr id="9" name="Slide Number Placeholder 8"/>
          <p:cNvSpPr>
            <a:spLocks noGrp="1"/>
          </p:cNvSpPr>
          <p:nvPr>
            <p:ph type="sldNum" sz="quarter" idx="12"/>
          </p:nvPr>
        </p:nvSpPr>
        <p:spPr/>
        <p:txBody>
          <a:bodyPr/>
          <a:lstStyle/>
          <a:p>
            <a:fld id="{75FE385C-4808-4F9D-8646-1B8A4EFB364A}" type="slidenum">
              <a:rPr lang="fr-FR" smtClean="0"/>
              <a:t>‹N°›</a:t>
            </a:fld>
            <a:endParaRPr lang="fr-F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Modifiez le style du titre</a:t>
            </a:r>
            <a:endParaRPr lang="en-US"/>
          </a:p>
        </p:txBody>
      </p:sp>
      <p:sp>
        <p:nvSpPr>
          <p:cNvPr id="3" name="Date Placeholder 2"/>
          <p:cNvSpPr>
            <a:spLocks noGrp="1"/>
          </p:cNvSpPr>
          <p:nvPr>
            <p:ph type="dt" sz="half" idx="10"/>
          </p:nvPr>
        </p:nvSpPr>
        <p:spPr/>
        <p:txBody>
          <a:bodyPr/>
          <a:lstStyle/>
          <a:p>
            <a:fld id="{794CC392-0DA1-4134-9ABD-0A1AD59F5916}" type="datetimeFigureOut">
              <a:rPr lang="fr-FR" smtClean="0"/>
              <a:t>24/05/2011</a:t>
            </a:fld>
            <a:endParaRPr lang="fr-FR"/>
          </a:p>
        </p:txBody>
      </p:sp>
      <p:sp>
        <p:nvSpPr>
          <p:cNvPr id="4" name="Footer Placeholder 3"/>
          <p:cNvSpPr>
            <a:spLocks noGrp="1"/>
          </p:cNvSpPr>
          <p:nvPr>
            <p:ph type="ftr" sz="quarter" idx="11"/>
          </p:nvPr>
        </p:nvSpPr>
        <p:spPr/>
        <p:txBody>
          <a:bodyPr/>
          <a:lstStyle/>
          <a:p>
            <a:endParaRPr lang="fr-FR"/>
          </a:p>
        </p:txBody>
      </p:sp>
      <p:sp>
        <p:nvSpPr>
          <p:cNvPr id="5" name="Slide Number Placeholder 4"/>
          <p:cNvSpPr>
            <a:spLocks noGrp="1"/>
          </p:cNvSpPr>
          <p:nvPr>
            <p:ph type="sldNum" sz="quarter" idx="12"/>
          </p:nvPr>
        </p:nvSpPr>
        <p:spPr/>
        <p:txBody>
          <a:bodyPr/>
          <a:lstStyle/>
          <a:p>
            <a:fld id="{75FE385C-4808-4F9D-8646-1B8A4EFB364A}" type="slidenum">
              <a:rPr lang="fr-FR" smtClean="0"/>
              <a:t>‹N°›</a:t>
            </a:fld>
            <a:endParaRPr lang="fr-F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94CC392-0DA1-4134-9ABD-0A1AD59F5916}" type="datetimeFigureOut">
              <a:rPr lang="fr-FR" smtClean="0"/>
              <a:t>24/05/2011</a:t>
            </a:fld>
            <a:endParaRPr lang="fr-FR"/>
          </a:p>
        </p:txBody>
      </p:sp>
      <p:sp>
        <p:nvSpPr>
          <p:cNvPr id="3" name="Footer Placeholder 2"/>
          <p:cNvSpPr>
            <a:spLocks noGrp="1"/>
          </p:cNvSpPr>
          <p:nvPr>
            <p:ph type="ftr" sz="quarter" idx="11"/>
          </p:nvPr>
        </p:nvSpPr>
        <p:spPr/>
        <p:txBody>
          <a:bodyPr/>
          <a:lstStyle/>
          <a:p>
            <a:endParaRPr lang="fr-FR"/>
          </a:p>
        </p:txBody>
      </p:sp>
      <p:sp>
        <p:nvSpPr>
          <p:cNvPr id="4" name="Slide Number Placeholder 3"/>
          <p:cNvSpPr>
            <a:spLocks noGrp="1"/>
          </p:cNvSpPr>
          <p:nvPr>
            <p:ph type="sldNum" sz="quarter" idx="12"/>
          </p:nvPr>
        </p:nvSpPr>
        <p:spPr/>
        <p:txBody>
          <a:bodyPr/>
          <a:lstStyle/>
          <a:p>
            <a:fld id="{75FE385C-4808-4F9D-8646-1B8A4EFB364A}" type="slidenum">
              <a:rPr lang="fr-FR" smtClean="0"/>
              <a:t>‹N°›</a:t>
            </a:fld>
            <a:endParaRPr lang="fr-F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304801" y="5495544"/>
            <a:ext cx="7772400" cy="594360"/>
          </a:xfrm>
        </p:spPr>
        <p:txBody>
          <a:bodyPr anchor="b"/>
          <a:lstStyle>
            <a:lvl1pPr algn="ctr">
              <a:defRPr sz="2200" b="1"/>
            </a:lvl1pPr>
          </a:lstStyle>
          <a:p>
            <a:r>
              <a:rPr lang="fr-FR" smtClean="0"/>
              <a:t>Modifiez le style du titre</a:t>
            </a:r>
            <a:endParaRPr lang="en-US" dirty="0"/>
          </a:p>
        </p:txBody>
      </p:sp>
      <p:sp>
        <p:nvSpPr>
          <p:cNvPr id="4" name="Text Placeholder 3"/>
          <p:cNvSpPr>
            <a:spLocks noGrp="1"/>
          </p:cNvSpPr>
          <p:nvPr>
            <p:ph type="body" sz="half" idx="2"/>
          </p:nvPr>
        </p:nvSpPr>
        <p:spPr>
          <a:xfrm>
            <a:off x="304799" y="6096000"/>
            <a:ext cx="7772401" cy="6096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Modifiez les styles du texte du masque</a:t>
            </a:r>
          </a:p>
        </p:txBody>
      </p:sp>
      <p:sp>
        <p:nvSpPr>
          <p:cNvPr id="5" name="Date Placeholder 4"/>
          <p:cNvSpPr>
            <a:spLocks noGrp="1"/>
          </p:cNvSpPr>
          <p:nvPr>
            <p:ph type="dt" sz="half" idx="10"/>
          </p:nvPr>
        </p:nvSpPr>
        <p:spPr/>
        <p:txBody>
          <a:bodyPr/>
          <a:lstStyle/>
          <a:p>
            <a:fld id="{794CC392-0DA1-4134-9ABD-0A1AD59F5916}" type="datetimeFigureOut">
              <a:rPr lang="fr-FR" smtClean="0"/>
              <a:t>24/05/2011</a:t>
            </a:fld>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75FE385C-4808-4F9D-8646-1B8A4EFB364A}" type="slidenum">
              <a:rPr lang="fr-FR" smtClean="0"/>
              <a:t>‹N°›</a:t>
            </a:fld>
            <a:endParaRPr lang="fr-FR"/>
          </a:p>
        </p:txBody>
      </p:sp>
      <p:sp>
        <p:nvSpPr>
          <p:cNvPr id="9" name="Content Placeholder 8"/>
          <p:cNvSpPr>
            <a:spLocks noGrp="1"/>
          </p:cNvSpPr>
          <p:nvPr>
            <p:ph sz="quarter" idx="13"/>
          </p:nvPr>
        </p:nvSpPr>
        <p:spPr>
          <a:xfrm>
            <a:off x="304800" y="381000"/>
            <a:ext cx="7772400" cy="4942840"/>
          </a:xfrm>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301752" y="5495278"/>
            <a:ext cx="7772400" cy="594626"/>
          </a:xfrm>
        </p:spPr>
        <p:txBody>
          <a:bodyPr anchor="b"/>
          <a:lstStyle>
            <a:lvl1pPr algn="ctr">
              <a:defRPr sz="2200" b="1">
                <a:ln>
                  <a:noFill/>
                </a:ln>
                <a:solidFill>
                  <a:schemeClr val="tx2"/>
                </a:solidFill>
              </a:defRPr>
            </a:lvl1pPr>
          </a:lstStyle>
          <a:p>
            <a:r>
              <a:rPr lang="fr-FR" smtClean="0"/>
              <a:t>Modifiez le style du titre</a:t>
            </a:r>
            <a:endParaRPr lang="en-US" dirty="0"/>
          </a:p>
        </p:txBody>
      </p:sp>
      <p:sp>
        <p:nvSpPr>
          <p:cNvPr id="3" name="Picture Placeholder 2"/>
          <p:cNvSpPr>
            <a:spLocks noGrp="1"/>
          </p:cNvSpPr>
          <p:nvPr>
            <p:ph type="pic" idx="1"/>
          </p:nvPr>
        </p:nvSpPr>
        <p:spPr>
          <a:xfrm>
            <a:off x="0" y="0"/>
            <a:ext cx="84582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fr-FR" smtClean="0"/>
              <a:t>Cliquez sur l'icône pour ajouter une image</a:t>
            </a:r>
            <a:endParaRPr lang="en-US" dirty="0"/>
          </a:p>
        </p:txBody>
      </p:sp>
      <p:sp>
        <p:nvSpPr>
          <p:cNvPr id="4" name="Text Placeholder 3"/>
          <p:cNvSpPr>
            <a:spLocks noGrp="1"/>
          </p:cNvSpPr>
          <p:nvPr>
            <p:ph type="body" sz="half" idx="2"/>
          </p:nvPr>
        </p:nvSpPr>
        <p:spPr>
          <a:xfrm>
            <a:off x="301752" y="6096000"/>
            <a:ext cx="7772400" cy="612648"/>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Modifiez les styles du texte du masque</a:t>
            </a:r>
          </a:p>
        </p:txBody>
      </p:sp>
      <p:sp>
        <p:nvSpPr>
          <p:cNvPr id="8" name="Date Placeholder 7"/>
          <p:cNvSpPr>
            <a:spLocks noGrp="1"/>
          </p:cNvSpPr>
          <p:nvPr>
            <p:ph type="dt" sz="half" idx="10"/>
          </p:nvPr>
        </p:nvSpPr>
        <p:spPr/>
        <p:txBody>
          <a:bodyPr/>
          <a:lstStyle/>
          <a:p>
            <a:fld id="{794CC392-0DA1-4134-9ABD-0A1AD59F5916}" type="datetimeFigureOut">
              <a:rPr lang="fr-FR" smtClean="0"/>
              <a:t>24/05/2011</a:t>
            </a:fld>
            <a:endParaRPr lang="fr-FR"/>
          </a:p>
        </p:txBody>
      </p:sp>
      <p:sp>
        <p:nvSpPr>
          <p:cNvPr id="9" name="Slide Number Placeholder 8"/>
          <p:cNvSpPr>
            <a:spLocks noGrp="1"/>
          </p:cNvSpPr>
          <p:nvPr>
            <p:ph type="sldNum" sz="quarter" idx="11"/>
          </p:nvPr>
        </p:nvSpPr>
        <p:spPr/>
        <p:txBody>
          <a:bodyPr/>
          <a:lstStyle/>
          <a:p>
            <a:fld id="{75FE385C-4808-4F9D-8646-1B8A4EFB364A}" type="slidenum">
              <a:rPr lang="fr-FR" smtClean="0"/>
              <a:t>‹N°›</a:t>
            </a:fld>
            <a:endParaRPr lang="fr-FR"/>
          </a:p>
        </p:txBody>
      </p:sp>
      <p:sp>
        <p:nvSpPr>
          <p:cNvPr id="10" name="Footer Placeholder 9"/>
          <p:cNvSpPr>
            <a:spLocks noGrp="1"/>
          </p:cNvSpPr>
          <p:nvPr>
            <p:ph type="ftr" sz="quarter" idx="12"/>
          </p:nvPr>
        </p:nvSpPr>
        <p:spPr/>
        <p:txBody>
          <a:bodyPr/>
          <a:lstStyle/>
          <a:p>
            <a:endParaRPr lang="fr-F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7620000" cy="1143000"/>
          </a:xfrm>
          <a:prstGeom prst="rect">
            <a:avLst/>
          </a:prstGeom>
        </p:spPr>
        <p:txBody>
          <a:bodyPr vert="horz" lIns="91440" tIns="45720" rIns="91440" bIns="45720" rtlCol="0" anchor="ctr">
            <a:noAutofit/>
          </a:bodyPr>
          <a:lstStyle/>
          <a:p>
            <a:r>
              <a:rPr lang="fr-FR" smtClean="0"/>
              <a:t>Modifiez le style du titre</a:t>
            </a:r>
            <a:endParaRPr lang="en-US" dirty="0"/>
          </a:p>
        </p:txBody>
      </p:sp>
      <p:sp>
        <p:nvSpPr>
          <p:cNvPr id="3" name="Text Placeholder 2"/>
          <p:cNvSpPr>
            <a:spLocks noGrp="1"/>
          </p:cNvSpPr>
          <p:nvPr>
            <p:ph type="body" idx="1"/>
          </p:nvPr>
        </p:nvSpPr>
        <p:spPr>
          <a:xfrm>
            <a:off x="457200" y="1600200"/>
            <a:ext cx="7620000" cy="4800600"/>
          </a:xfrm>
          <a:prstGeom prst="rect">
            <a:avLst/>
          </a:prstGeom>
        </p:spPr>
        <p:txBody>
          <a:bodyPr vert="horz" lIns="91440" tIns="45720" rIns="91440" bIns="45720" rtlCol="0">
            <a:normAutofit/>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7" name="Rectangle 6"/>
          <p:cNvSpPr/>
          <p:nvPr/>
        </p:nvSpPr>
        <p:spPr>
          <a:xfrm>
            <a:off x="8458200" y="0"/>
            <a:ext cx="6858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8458200" y="5486400"/>
            <a:ext cx="685800" cy="6858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lide Number Placeholder 5"/>
          <p:cNvSpPr>
            <a:spLocks noGrp="1"/>
          </p:cNvSpPr>
          <p:nvPr>
            <p:ph type="sldNum" sz="quarter" idx="4"/>
          </p:nvPr>
        </p:nvSpPr>
        <p:spPr>
          <a:xfrm>
            <a:off x="8531788" y="5648960"/>
            <a:ext cx="548640" cy="396240"/>
          </a:xfrm>
          <a:prstGeom prst="bracketPair">
            <a:avLst>
              <a:gd name="adj" fmla="val 17949"/>
            </a:avLst>
          </a:prstGeom>
          <a:ln w="19050">
            <a:solidFill>
              <a:srgbClr val="FFFFFF"/>
            </a:solidFill>
          </a:ln>
        </p:spPr>
        <p:txBody>
          <a:bodyPr vert="horz" lIns="0" tIns="0" rIns="0" bIns="0" rtlCol="0" anchor="ctr"/>
          <a:lstStyle>
            <a:lvl1pPr algn="ctr">
              <a:defRPr sz="1800">
                <a:solidFill>
                  <a:srgbClr val="FFFFFF"/>
                </a:solidFill>
              </a:defRPr>
            </a:lvl1pPr>
          </a:lstStyle>
          <a:p>
            <a:fld id="{75FE385C-4808-4F9D-8646-1B8A4EFB364A}" type="slidenum">
              <a:rPr lang="fr-FR" smtClean="0"/>
              <a:t>‹N°›</a:t>
            </a:fld>
            <a:endParaRPr lang="fr-FR"/>
          </a:p>
        </p:txBody>
      </p:sp>
      <p:sp>
        <p:nvSpPr>
          <p:cNvPr id="5" name="Footer Placeholder 4"/>
          <p:cNvSpPr>
            <a:spLocks noGrp="1"/>
          </p:cNvSpPr>
          <p:nvPr>
            <p:ph type="ftr" sz="quarter" idx="3"/>
          </p:nvPr>
        </p:nvSpPr>
        <p:spPr>
          <a:xfrm rot="16200000">
            <a:off x="7586910" y="4048760"/>
            <a:ext cx="2367281" cy="365760"/>
          </a:xfrm>
          <a:prstGeom prst="rect">
            <a:avLst/>
          </a:prstGeom>
        </p:spPr>
        <p:txBody>
          <a:bodyPr vert="horz" lIns="91440" tIns="45720" rIns="91440" bIns="45720" rtlCol="0" anchor="ctr"/>
          <a:lstStyle>
            <a:lvl1pPr algn="r">
              <a:defRPr sz="1200">
                <a:solidFill>
                  <a:schemeClr val="bg2"/>
                </a:solidFill>
              </a:defRPr>
            </a:lvl1pPr>
          </a:lstStyle>
          <a:p>
            <a:endParaRPr lang="fr-FR"/>
          </a:p>
        </p:txBody>
      </p:sp>
      <p:sp>
        <p:nvSpPr>
          <p:cNvPr id="4" name="Date Placeholder 3"/>
          <p:cNvSpPr>
            <a:spLocks noGrp="1"/>
          </p:cNvSpPr>
          <p:nvPr>
            <p:ph type="dt" sz="half" idx="2"/>
          </p:nvPr>
        </p:nvSpPr>
        <p:spPr>
          <a:xfrm rot="16200000">
            <a:off x="7551351" y="1645920"/>
            <a:ext cx="2438399" cy="365760"/>
          </a:xfrm>
          <a:prstGeom prst="rect">
            <a:avLst/>
          </a:prstGeom>
        </p:spPr>
        <p:txBody>
          <a:bodyPr vert="horz" lIns="91440" tIns="45720" rIns="91440" bIns="45720" rtlCol="0" anchor="ctr"/>
          <a:lstStyle>
            <a:lvl1pPr algn="l">
              <a:defRPr sz="1200">
                <a:solidFill>
                  <a:schemeClr val="bg2"/>
                </a:solidFill>
              </a:defRPr>
            </a:lvl1pPr>
          </a:lstStyle>
          <a:p>
            <a:fld id="{794CC392-0DA1-4134-9ABD-0A1AD59F5916}" type="datetimeFigureOut">
              <a:rPr lang="fr-FR" smtClean="0"/>
              <a:t>24/05/2011</a:t>
            </a:fld>
            <a:endParaRPr lang="fr-FR"/>
          </a:p>
        </p:txBody>
      </p:sp>
    </p:spTree>
  </p:cSld>
  <p:clrMap bg1="lt1" tx1="dk1" bg2="lt2" tx2="dk2" accent1="accent1" accent2="accent2" accent3="accent3" accent4="accent4" accent5="accent5" accent6="accent6" hlink="hlink" folHlink="folHlink"/>
  <p:sldLayoutIdLst>
    <p:sldLayoutId id="2147483865" r:id="rId1"/>
    <p:sldLayoutId id="2147483866" r:id="rId2"/>
    <p:sldLayoutId id="2147483867" r:id="rId3"/>
    <p:sldLayoutId id="2147483868" r:id="rId4"/>
    <p:sldLayoutId id="2147483869" r:id="rId5"/>
    <p:sldLayoutId id="2147483870" r:id="rId6"/>
    <p:sldLayoutId id="2147483871" r:id="rId7"/>
    <p:sldLayoutId id="2147483872" r:id="rId8"/>
    <p:sldLayoutId id="2147483873" r:id="rId9"/>
    <p:sldLayoutId id="2147483874" r:id="rId10"/>
    <p:sldLayoutId id="2147483875" r:id="rId11"/>
  </p:sldLayoutIdLst>
  <p:txStyles>
    <p:titleStyle>
      <a:lvl1pPr algn="l" defTabSz="914400" rtl="0" eaLnBrk="1" latinLnBrk="0" hangingPunct="1">
        <a:spcBef>
          <a:spcPct val="0"/>
        </a:spcBef>
        <a:buNone/>
        <a:defRPr sz="4600" kern="1200" cap="none" spc="-100" baseline="0">
          <a:ln>
            <a:noFill/>
          </a:ln>
          <a:solidFill>
            <a:schemeClr val="tx2"/>
          </a:solidFill>
          <a:effectLst/>
          <a:latin typeface="+mj-lt"/>
          <a:ea typeface="+mj-ea"/>
          <a:cs typeface="+mj-cs"/>
        </a:defRPr>
      </a:lvl1pPr>
    </p:titleStyle>
    <p:bodyStyle>
      <a:lvl1pPr marL="342900" indent="-228600" algn="l" defTabSz="914400" rtl="0" eaLnBrk="1" latinLnBrk="0" hangingPunct="1">
        <a:spcBef>
          <a:spcPct val="20000"/>
        </a:spcBef>
        <a:buClr>
          <a:schemeClr val="accent1"/>
        </a:buClr>
        <a:buFont typeface="Arial" pitchFamily="34" charset="0"/>
        <a:buChar char="•"/>
        <a:defRPr sz="2200" kern="1200">
          <a:solidFill>
            <a:schemeClr val="tx1"/>
          </a:solidFill>
          <a:latin typeface="+mn-lt"/>
          <a:ea typeface="+mn-ea"/>
          <a:cs typeface="+mn-cs"/>
        </a:defRPr>
      </a:lvl1pPr>
      <a:lvl2pPr marL="640080" indent="-228600" algn="l" defTabSz="914400" rtl="0" eaLnBrk="1" latinLnBrk="0" hangingPunct="1">
        <a:spcBef>
          <a:spcPct val="20000"/>
        </a:spcBef>
        <a:buClr>
          <a:schemeClr val="accent2"/>
        </a:buClr>
        <a:buFont typeface="Arial" pitchFamily="34" charset="0"/>
        <a:buChar char="•"/>
        <a:defRPr sz="2000" kern="1200">
          <a:solidFill>
            <a:schemeClr val="tx1"/>
          </a:solidFill>
          <a:latin typeface="+mn-lt"/>
          <a:ea typeface="+mn-ea"/>
          <a:cs typeface="+mn-cs"/>
        </a:defRPr>
      </a:lvl2pPr>
      <a:lvl3pPr marL="1005840" indent="-228600" algn="l" defTabSz="914400" rtl="0"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3pPr>
      <a:lvl4pPr marL="1280160" indent="-228600" algn="l" defTabSz="914400" rtl="0" eaLnBrk="1" latinLnBrk="0" hangingPunct="1">
        <a:spcBef>
          <a:spcPct val="20000"/>
        </a:spcBef>
        <a:buClr>
          <a:schemeClr val="accent4"/>
        </a:buClr>
        <a:buFont typeface="Arial" pitchFamily="34" charset="0"/>
        <a:buChar char="•"/>
        <a:defRPr sz="1600" kern="1200">
          <a:solidFill>
            <a:schemeClr val="tx1"/>
          </a:solidFill>
          <a:latin typeface="+mn-lt"/>
          <a:ea typeface="+mn-ea"/>
          <a:cs typeface="+mn-cs"/>
        </a:defRPr>
      </a:lvl4pPr>
      <a:lvl5pPr marL="1554480" indent="-228600" algn="l" defTabSz="914400" rtl="0" eaLnBrk="1" latinLnBrk="0" hangingPunct="1">
        <a:spcBef>
          <a:spcPct val="20000"/>
        </a:spcBef>
        <a:buClr>
          <a:schemeClr val="accent5"/>
        </a:buClr>
        <a:buFont typeface="Arial" pitchFamily="34" charset="0"/>
        <a:buChar char="•"/>
        <a:defRPr sz="1400" kern="1200" baseline="0">
          <a:solidFill>
            <a:schemeClr val="tx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hyperlink" Target="http://fmsd-quebec.org/sciences-democratie-quebec/orientations-et-objectifs-du-comite/" TargetMode="Externa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323528" y="1905000"/>
            <a:ext cx="8136904" cy="2593975"/>
          </a:xfrm>
        </p:spPr>
        <p:txBody>
          <a:bodyPr/>
          <a:lstStyle/>
          <a:p>
            <a:r>
              <a:rPr lang="fr-FR" sz="3600" dirty="0" smtClean="0"/>
              <a:t>Pratiques de démocratisation des sciences : proposition d’un cadre d’analyse</a:t>
            </a:r>
            <a:endParaRPr lang="fr-FR" sz="3600" dirty="0"/>
          </a:p>
        </p:txBody>
      </p:sp>
      <p:sp>
        <p:nvSpPr>
          <p:cNvPr id="3" name="Sous-titre 2"/>
          <p:cNvSpPr>
            <a:spLocks noGrp="1"/>
          </p:cNvSpPr>
          <p:nvPr>
            <p:ph type="subTitle" idx="1"/>
          </p:nvPr>
        </p:nvSpPr>
        <p:spPr>
          <a:xfrm>
            <a:off x="340256" y="4572000"/>
            <a:ext cx="7832144" cy="1066800"/>
          </a:xfrm>
        </p:spPr>
        <p:txBody>
          <a:bodyPr/>
          <a:lstStyle/>
          <a:p>
            <a:r>
              <a:rPr lang="fr-FR" dirty="0" smtClean="0"/>
              <a:t>Mélissa Lieutenant-Gosselin, Université Laval, Communication publique</a:t>
            </a:r>
          </a:p>
          <a:p>
            <a:r>
              <a:rPr lang="fr-FR" dirty="0" smtClean="0"/>
              <a:t>10 mai 2011, congrès de l’</a:t>
            </a:r>
            <a:r>
              <a:rPr lang="fr-FR" dirty="0" err="1" smtClean="0"/>
              <a:t>Acfas</a:t>
            </a:r>
            <a:endParaRPr lang="fr-FR" dirty="0"/>
          </a:p>
        </p:txBody>
      </p:sp>
    </p:spTree>
    <p:extLst>
      <p:ext uri="{BB962C8B-B14F-4D97-AF65-F5344CB8AC3E}">
        <p14:creationId xmlns:p14="http://schemas.microsoft.com/office/powerpoint/2010/main" val="190511948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à coins arrondis 2"/>
          <p:cNvSpPr/>
          <p:nvPr/>
        </p:nvSpPr>
        <p:spPr>
          <a:xfrm>
            <a:off x="614194" y="1484784"/>
            <a:ext cx="3525758" cy="2304256"/>
          </a:xfrm>
          <a:prstGeom prst="roundRect">
            <a:avLst/>
          </a:prstGeom>
          <a:noFill/>
          <a:ln>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3200" b="1" dirty="0" smtClean="0">
                <a:solidFill>
                  <a:schemeClr val="tx1"/>
                </a:solidFill>
              </a:rPr>
              <a:t>Décision</a:t>
            </a:r>
          </a:p>
          <a:p>
            <a:pPr algn="ctr"/>
            <a:r>
              <a:rPr lang="fr-FR" sz="2800" b="1" dirty="0" smtClean="0">
                <a:solidFill>
                  <a:srgbClr val="0070C0"/>
                </a:solidFill>
              </a:rPr>
              <a:t>CCPA</a:t>
            </a:r>
          </a:p>
        </p:txBody>
      </p:sp>
      <p:sp>
        <p:nvSpPr>
          <p:cNvPr id="21" name="Rectangle à coins arrondis 20"/>
          <p:cNvSpPr/>
          <p:nvPr/>
        </p:nvSpPr>
        <p:spPr>
          <a:xfrm>
            <a:off x="4294943" y="1484784"/>
            <a:ext cx="3525758" cy="2304256"/>
          </a:xfrm>
          <a:prstGeom prst="roundRect">
            <a:avLst/>
          </a:prstGeom>
          <a:noFill/>
          <a:ln>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3200" b="1" dirty="0" smtClean="0">
                <a:solidFill>
                  <a:schemeClr val="tx1"/>
                </a:solidFill>
              </a:rPr>
              <a:t>Pratique</a:t>
            </a:r>
          </a:p>
          <a:p>
            <a:pPr algn="ctr"/>
            <a:r>
              <a:rPr lang="fr-FR" sz="2800" b="1" dirty="0" smtClean="0">
                <a:solidFill>
                  <a:srgbClr val="0070C0"/>
                </a:solidFill>
              </a:rPr>
              <a:t>Boutiques de sciences</a:t>
            </a:r>
            <a:endParaRPr lang="fr-FR" sz="2800" b="1" dirty="0">
              <a:solidFill>
                <a:srgbClr val="0070C0"/>
              </a:solidFill>
            </a:endParaRPr>
          </a:p>
        </p:txBody>
      </p:sp>
      <p:sp>
        <p:nvSpPr>
          <p:cNvPr id="23" name="Rectangle à coins arrondis 22"/>
          <p:cNvSpPr/>
          <p:nvPr/>
        </p:nvSpPr>
        <p:spPr>
          <a:xfrm>
            <a:off x="611560" y="4005064"/>
            <a:ext cx="3525758" cy="2304256"/>
          </a:xfrm>
          <a:prstGeom prst="roundRect">
            <a:avLst/>
          </a:prstGeom>
          <a:noFill/>
          <a:ln>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3200" b="1" dirty="0" smtClean="0">
                <a:solidFill>
                  <a:schemeClr val="tx1"/>
                </a:solidFill>
              </a:rPr>
              <a:t>Communication</a:t>
            </a:r>
          </a:p>
          <a:p>
            <a:pPr algn="ctr"/>
            <a:r>
              <a:rPr lang="fr-FR" sz="2800" b="1" dirty="0" smtClean="0">
                <a:solidFill>
                  <a:srgbClr val="0070C0"/>
                </a:solidFill>
              </a:rPr>
              <a:t>Bar des sciences</a:t>
            </a:r>
            <a:endParaRPr lang="fr-FR" sz="2800" b="1" dirty="0">
              <a:solidFill>
                <a:srgbClr val="0070C0"/>
              </a:solidFill>
            </a:endParaRPr>
          </a:p>
        </p:txBody>
      </p:sp>
      <p:sp>
        <p:nvSpPr>
          <p:cNvPr id="25" name="Rectangle à coins arrondis 24"/>
          <p:cNvSpPr/>
          <p:nvPr/>
        </p:nvSpPr>
        <p:spPr>
          <a:xfrm>
            <a:off x="4292309" y="4005064"/>
            <a:ext cx="3525758" cy="2304256"/>
          </a:xfrm>
          <a:prstGeom prst="roundRect">
            <a:avLst/>
          </a:prstGeom>
          <a:noFill/>
          <a:ln>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3200" b="1" dirty="0" smtClean="0">
                <a:solidFill>
                  <a:schemeClr val="tx1"/>
                </a:solidFill>
              </a:rPr>
              <a:t>Reconnaissance</a:t>
            </a:r>
          </a:p>
          <a:p>
            <a:pPr algn="ctr"/>
            <a:r>
              <a:rPr lang="fr-FR" sz="2800" b="1" dirty="0" smtClean="0">
                <a:solidFill>
                  <a:srgbClr val="0070C0"/>
                </a:solidFill>
              </a:rPr>
              <a:t>Constructivisme</a:t>
            </a:r>
            <a:endParaRPr lang="fr-FR" sz="2800" b="1" dirty="0">
              <a:solidFill>
                <a:srgbClr val="0070C0"/>
              </a:solidFill>
            </a:endParaRPr>
          </a:p>
        </p:txBody>
      </p:sp>
      <p:cxnSp>
        <p:nvCxnSpPr>
          <p:cNvPr id="11" name="Connecteur droit avec flèche 10"/>
          <p:cNvCxnSpPr/>
          <p:nvPr/>
        </p:nvCxnSpPr>
        <p:spPr>
          <a:xfrm flipH="1" flipV="1">
            <a:off x="3854671" y="5029688"/>
            <a:ext cx="875276" cy="360040"/>
          </a:xfrm>
          <a:prstGeom prst="straightConnector1">
            <a:avLst/>
          </a:prstGeom>
          <a:ln w="50800">
            <a:solidFill>
              <a:srgbClr val="0070C0"/>
            </a:solidFill>
            <a:prstDash val="sysDot"/>
            <a:tailEnd type="arrow"/>
          </a:ln>
        </p:spPr>
        <p:style>
          <a:lnRef idx="1">
            <a:schemeClr val="accent1"/>
          </a:lnRef>
          <a:fillRef idx="0">
            <a:schemeClr val="accent1"/>
          </a:fillRef>
          <a:effectRef idx="0">
            <a:schemeClr val="accent1"/>
          </a:effectRef>
          <a:fontRef idx="minor">
            <a:schemeClr val="tx1"/>
          </a:fontRef>
        </p:style>
      </p:cxnSp>
      <p:cxnSp>
        <p:nvCxnSpPr>
          <p:cNvPr id="18" name="Connecteur droit avec flèche 17"/>
          <p:cNvCxnSpPr/>
          <p:nvPr/>
        </p:nvCxnSpPr>
        <p:spPr>
          <a:xfrm flipH="1" flipV="1">
            <a:off x="7452320" y="3212976"/>
            <a:ext cx="144016" cy="2052228"/>
          </a:xfrm>
          <a:prstGeom prst="straightConnector1">
            <a:avLst/>
          </a:prstGeom>
          <a:ln w="88900">
            <a:solidFill>
              <a:srgbClr val="0070C0"/>
            </a:solidFill>
            <a:tailEnd type="arrow"/>
          </a:ln>
        </p:spPr>
        <p:style>
          <a:lnRef idx="1">
            <a:schemeClr val="accent1"/>
          </a:lnRef>
          <a:fillRef idx="0">
            <a:schemeClr val="accent1"/>
          </a:fillRef>
          <a:effectRef idx="0">
            <a:schemeClr val="accent1"/>
          </a:effectRef>
          <a:fontRef idx="minor">
            <a:schemeClr val="tx1"/>
          </a:fontRef>
        </p:style>
      </p:cxnSp>
      <p:sp>
        <p:nvSpPr>
          <p:cNvPr id="9" name="ZoneTexte 8"/>
          <p:cNvSpPr txBox="1"/>
          <p:nvPr/>
        </p:nvSpPr>
        <p:spPr>
          <a:xfrm>
            <a:off x="611560" y="622429"/>
            <a:ext cx="3600666" cy="646331"/>
          </a:xfrm>
          <a:prstGeom prst="rect">
            <a:avLst/>
          </a:prstGeom>
          <a:noFill/>
        </p:spPr>
        <p:txBody>
          <a:bodyPr wrap="none" rtlCol="0">
            <a:spAutoFit/>
          </a:bodyPr>
          <a:lstStyle/>
          <a:p>
            <a:r>
              <a:rPr lang="fr-FR" sz="3600" b="1" dirty="0" smtClean="0"/>
              <a:t>Type de pratiques</a:t>
            </a:r>
            <a:endParaRPr lang="fr-FR" sz="3600" b="1" dirty="0"/>
          </a:p>
        </p:txBody>
      </p:sp>
    </p:spTree>
    <p:extLst>
      <p:ext uri="{BB962C8B-B14F-4D97-AF65-F5344CB8AC3E}">
        <p14:creationId xmlns:p14="http://schemas.microsoft.com/office/powerpoint/2010/main" val="22925735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wipe(down)">
                                      <p:cBhvr>
                                        <p:cTn id="7" dur="500"/>
                                        <p:tgtEl>
                                          <p:spTgt spid="18"/>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2" fill="hold" nodeType="click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wipe(right)">
                                      <p:cBhvr>
                                        <p:cTn id="12"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à coins arrondis 2"/>
          <p:cNvSpPr/>
          <p:nvPr/>
        </p:nvSpPr>
        <p:spPr>
          <a:xfrm>
            <a:off x="2267744" y="980728"/>
            <a:ext cx="2448272" cy="1080120"/>
          </a:xfrm>
          <a:prstGeom prst="roundRect">
            <a:avLst/>
          </a:prstGeom>
          <a:noFill/>
          <a:ln>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a:solidFill>
                  <a:schemeClr val="tx1"/>
                </a:solidFill>
              </a:rPr>
              <a:t>Grandes orientations de la recherche</a:t>
            </a:r>
          </a:p>
        </p:txBody>
      </p:sp>
      <p:sp>
        <p:nvSpPr>
          <p:cNvPr id="4" name="Rectangle à coins arrondis 3"/>
          <p:cNvSpPr/>
          <p:nvPr/>
        </p:nvSpPr>
        <p:spPr>
          <a:xfrm>
            <a:off x="2267744" y="2276872"/>
            <a:ext cx="2448272" cy="1080120"/>
          </a:xfrm>
          <a:prstGeom prst="roundRect">
            <a:avLst/>
          </a:prstGeom>
          <a:noFill/>
          <a:ln>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a:solidFill>
                  <a:schemeClr val="tx1"/>
                </a:solidFill>
              </a:rPr>
              <a:t>Questions précises de la </a:t>
            </a:r>
            <a:r>
              <a:rPr lang="fr-FR" sz="2400" b="1" dirty="0" smtClean="0">
                <a:solidFill>
                  <a:schemeClr val="tx1"/>
                </a:solidFill>
              </a:rPr>
              <a:t>recherche</a:t>
            </a:r>
            <a:endParaRPr lang="fr-FR" sz="3200" b="1" dirty="0">
              <a:solidFill>
                <a:schemeClr val="tx1"/>
              </a:solidFill>
            </a:endParaRPr>
          </a:p>
        </p:txBody>
      </p:sp>
      <p:sp>
        <p:nvSpPr>
          <p:cNvPr id="5" name="Rectangle à coins arrondis 4"/>
          <p:cNvSpPr/>
          <p:nvPr/>
        </p:nvSpPr>
        <p:spPr>
          <a:xfrm>
            <a:off x="4427984" y="5301208"/>
            <a:ext cx="2448272" cy="1080120"/>
          </a:xfrm>
          <a:prstGeom prst="roundRect">
            <a:avLst/>
          </a:prstGeom>
          <a:noFill/>
          <a:ln>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solidFill>
                  <a:schemeClr val="tx1"/>
                </a:solidFill>
              </a:rPr>
              <a:t>Applications</a:t>
            </a:r>
            <a:endParaRPr lang="fr-FR" sz="2400" b="1" dirty="0">
              <a:solidFill>
                <a:schemeClr val="tx1"/>
              </a:solidFill>
            </a:endParaRPr>
          </a:p>
        </p:txBody>
      </p:sp>
      <p:sp>
        <p:nvSpPr>
          <p:cNvPr id="6" name="Rectangle à coins arrondis 5"/>
          <p:cNvSpPr/>
          <p:nvPr/>
        </p:nvSpPr>
        <p:spPr>
          <a:xfrm>
            <a:off x="107504" y="5301208"/>
            <a:ext cx="2448272" cy="1080120"/>
          </a:xfrm>
          <a:prstGeom prst="roundRect">
            <a:avLst/>
          </a:prstGeom>
          <a:noFill/>
          <a:ln>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solidFill>
                  <a:schemeClr val="tx1"/>
                </a:solidFill>
              </a:rPr>
              <a:t>Diffusion</a:t>
            </a:r>
            <a:endParaRPr lang="fr-FR" sz="2400" b="1" dirty="0">
              <a:solidFill>
                <a:schemeClr val="tx1"/>
              </a:solidFill>
            </a:endParaRPr>
          </a:p>
        </p:txBody>
      </p:sp>
      <p:sp>
        <p:nvSpPr>
          <p:cNvPr id="7" name="Rectangle à coins arrondis 6"/>
          <p:cNvSpPr/>
          <p:nvPr/>
        </p:nvSpPr>
        <p:spPr>
          <a:xfrm>
            <a:off x="2267744" y="3717032"/>
            <a:ext cx="2448272" cy="1080120"/>
          </a:xfrm>
          <a:prstGeom prst="roundRect">
            <a:avLst/>
          </a:prstGeom>
          <a:noFill/>
          <a:ln>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solidFill>
                  <a:schemeClr val="tx1"/>
                </a:solidFill>
              </a:rPr>
              <a:t>Production (recherche)</a:t>
            </a:r>
            <a:endParaRPr lang="fr-FR" sz="2400" b="1" dirty="0">
              <a:solidFill>
                <a:schemeClr val="tx1"/>
              </a:solidFill>
            </a:endParaRPr>
          </a:p>
        </p:txBody>
      </p:sp>
      <p:cxnSp>
        <p:nvCxnSpPr>
          <p:cNvPr id="11" name="Connecteur droit 10"/>
          <p:cNvCxnSpPr>
            <a:stCxn id="3" idx="2"/>
            <a:endCxn id="4" idx="0"/>
          </p:cNvCxnSpPr>
          <p:nvPr/>
        </p:nvCxnSpPr>
        <p:spPr>
          <a:xfrm>
            <a:off x="3491880" y="2060848"/>
            <a:ext cx="0" cy="216024"/>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 name="Connecteur droit 13"/>
          <p:cNvCxnSpPr>
            <a:stCxn id="4" idx="2"/>
            <a:endCxn id="7" idx="0"/>
          </p:cNvCxnSpPr>
          <p:nvPr/>
        </p:nvCxnSpPr>
        <p:spPr>
          <a:xfrm>
            <a:off x="3491880" y="3356992"/>
            <a:ext cx="0" cy="360040"/>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 name="Connecteur en angle 18"/>
          <p:cNvCxnSpPr>
            <a:stCxn id="7" idx="2"/>
            <a:endCxn id="5" idx="0"/>
          </p:cNvCxnSpPr>
          <p:nvPr/>
        </p:nvCxnSpPr>
        <p:spPr>
          <a:xfrm rot="16200000" flipH="1">
            <a:off x="4319972" y="3969060"/>
            <a:ext cx="504056" cy="2160240"/>
          </a:xfrm>
          <a:prstGeom prst="bentConnector3">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 name="Connecteur en angle 21"/>
          <p:cNvCxnSpPr>
            <a:stCxn id="7" idx="2"/>
            <a:endCxn id="6" idx="0"/>
          </p:cNvCxnSpPr>
          <p:nvPr/>
        </p:nvCxnSpPr>
        <p:spPr>
          <a:xfrm rot="5400000">
            <a:off x="2159732" y="3969060"/>
            <a:ext cx="504056" cy="2160240"/>
          </a:xfrm>
          <a:prstGeom prst="bentConnector3">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sp>
        <p:nvSpPr>
          <p:cNvPr id="24" name="ZoneTexte 23"/>
          <p:cNvSpPr txBox="1"/>
          <p:nvPr/>
        </p:nvSpPr>
        <p:spPr>
          <a:xfrm>
            <a:off x="144232" y="188640"/>
            <a:ext cx="7276031" cy="646331"/>
          </a:xfrm>
          <a:prstGeom prst="rect">
            <a:avLst/>
          </a:prstGeom>
          <a:noFill/>
        </p:spPr>
        <p:txBody>
          <a:bodyPr wrap="none" rtlCol="0">
            <a:spAutoFit/>
          </a:bodyPr>
          <a:lstStyle/>
          <a:p>
            <a:r>
              <a:rPr lang="fr-FR" sz="3600" b="1" dirty="0" smtClean="0"/>
              <a:t>Étape du processus scientifique visée</a:t>
            </a:r>
            <a:endParaRPr lang="fr-FR" sz="3600" b="1" dirty="0"/>
          </a:p>
        </p:txBody>
      </p:sp>
      <p:sp>
        <p:nvSpPr>
          <p:cNvPr id="2" name="ZoneTexte 1"/>
          <p:cNvSpPr txBox="1"/>
          <p:nvPr/>
        </p:nvSpPr>
        <p:spPr>
          <a:xfrm>
            <a:off x="4716016" y="4005064"/>
            <a:ext cx="1142942" cy="523220"/>
          </a:xfrm>
          <a:prstGeom prst="rect">
            <a:avLst/>
          </a:prstGeom>
          <a:noFill/>
        </p:spPr>
        <p:txBody>
          <a:bodyPr wrap="none" rtlCol="0">
            <a:spAutoFit/>
          </a:bodyPr>
          <a:lstStyle/>
          <a:p>
            <a:r>
              <a:rPr lang="fr-FR" sz="2800" b="1" dirty="0" smtClean="0">
                <a:solidFill>
                  <a:srgbClr val="0070C0"/>
                </a:solidFill>
              </a:rPr>
              <a:t>- CCPA</a:t>
            </a:r>
            <a:endParaRPr lang="fr-FR" sz="2800" b="1" dirty="0">
              <a:solidFill>
                <a:srgbClr val="0070C0"/>
              </a:solidFill>
            </a:endParaRPr>
          </a:p>
        </p:txBody>
      </p:sp>
      <p:sp>
        <p:nvSpPr>
          <p:cNvPr id="20" name="ZoneTexte 19"/>
          <p:cNvSpPr txBox="1"/>
          <p:nvPr/>
        </p:nvSpPr>
        <p:spPr>
          <a:xfrm>
            <a:off x="2555776" y="5364214"/>
            <a:ext cx="1703159" cy="954107"/>
          </a:xfrm>
          <a:prstGeom prst="rect">
            <a:avLst/>
          </a:prstGeom>
          <a:noFill/>
        </p:spPr>
        <p:txBody>
          <a:bodyPr wrap="none" rtlCol="0">
            <a:spAutoFit/>
          </a:bodyPr>
          <a:lstStyle/>
          <a:p>
            <a:r>
              <a:rPr lang="fr-FR" sz="2800" b="1" dirty="0" smtClean="0">
                <a:solidFill>
                  <a:srgbClr val="0070C0"/>
                </a:solidFill>
              </a:rPr>
              <a:t>- Bars des </a:t>
            </a:r>
          </a:p>
          <a:p>
            <a:r>
              <a:rPr lang="fr-FR" sz="2800" b="1" dirty="0" smtClean="0">
                <a:solidFill>
                  <a:srgbClr val="0070C0"/>
                </a:solidFill>
              </a:rPr>
              <a:t>sciences</a:t>
            </a:r>
            <a:endParaRPr lang="fr-FR" sz="2800" b="1" dirty="0">
              <a:solidFill>
                <a:srgbClr val="0070C0"/>
              </a:solidFill>
            </a:endParaRPr>
          </a:p>
        </p:txBody>
      </p:sp>
      <p:sp>
        <p:nvSpPr>
          <p:cNvPr id="23" name="ZoneTexte 22"/>
          <p:cNvSpPr txBox="1"/>
          <p:nvPr/>
        </p:nvSpPr>
        <p:spPr>
          <a:xfrm>
            <a:off x="4716016" y="2545740"/>
            <a:ext cx="3651962" cy="523220"/>
          </a:xfrm>
          <a:prstGeom prst="rect">
            <a:avLst/>
          </a:prstGeom>
          <a:noFill/>
        </p:spPr>
        <p:txBody>
          <a:bodyPr wrap="none" rtlCol="0">
            <a:spAutoFit/>
          </a:bodyPr>
          <a:lstStyle/>
          <a:p>
            <a:r>
              <a:rPr lang="fr-FR" sz="2800" b="1" dirty="0" smtClean="0">
                <a:solidFill>
                  <a:srgbClr val="0070C0"/>
                </a:solidFill>
              </a:rPr>
              <a:t>- Boutiques de sciences</a:t>
            </a:r>
            <a:endParaRPr lang="fr-FR" sz="2800" b="1" dirty="0">
              <a:solidFill>
                <a:srgbClr val="0070C0"/>
              </a:solidFill>
            </a:endParaRPr>
          </a:p>
        </p:txBody>
      </p:sp>
      <p:sp>
        <p:nvSpPr>
          <p:cNvPr id="25" name="ZoneTexte 24"/>
          <p:cNvSpPr txBox="1"/>
          <p:nvPr/>
        </p:nvSpPr>
        <p:spPr>
          <a:xfrm>
            <a:off x="4716016" y="1249596"/>
            <a:ext cx="3851054" cy="523220"/>
          </a:xfrm>
          <a:prstGeom prst="rect">
            <a:avLst/>
          </a:prstGeom>
          <a:noFill/>
        </p:spPr>
        <p:txBody>
          <a:bodyPr wrap="none" rtlCol="0">
            <a:spAutoFit/>
          </a:bodyPr>
          <a:lstStyle/>
          <a:p>
            <a:r>
              <a:rPr lang="fr-FR" sz="2800" b="1" dirty="0" smtClean="0">
                <a:solidFill>
                  <a:srgbClr val="0070C0"/>
                </a:solidFill>
              </a:rPr>
              <a:t>- Je vote pour la science</a:t>
            </a:r>
            <a:endParaRPr lang="fr-FR" sz="2800" b="1" dirty="0">
              <a:solidFill>
                <a:srgbClr val="0070C0"/>
              </a:solidFill>
            </a:endParaRPr>
          </a:p>
        </p:txBody>
      </p:sp>
      <p:sp>
        <p:nvSpPr>
          <p:cNvPr id="32" name="ZoneTexte 31"/>
          <p:cNvSpPr txBox="1"/>
          <p:nvPr/>
        </p:nvSpPr>
        <p:spPr>
          <a:xfrm>
            <a:off x="6876256" y="5579657"/>
            <a:ext cx="1158972" cy="523220"/>
          </a:xfrm>
          <a:prstGeom prst="rect">
            <a:avLst/>
          </a:prstGeom>
          <a:noFill/>
        </p:spPr>
        <p:txBody>
          <a:bodyPr wrap="none" rtlCol="0">
            <a:spAutoFit/>
          </a:bodyPr>
          <a:lstStyle/>
          <a:p>
            <a:r>
              <a:rPr lang="fr-FR" sz="2800" b="1" dirty="0" smtClean="0">
                <a:solidFill>
                  <a:srgbClr val="0070C0"/>
                </a:solidFill>
              </a:rPr>
              <a:t>- BAPE</a:t>
            </a:r>
            <a:endParaRPr lang="fr-FR" sz="2800" b="1" dirty="0">
              <a:solidFill>
                <a:srgbClr val="0070C0"/>
              </a:solidFill>
            </a:endParaRPr>
          </a:p>
        </p:txBody>
      </p:sp>
    </p:spTree>
    <p:extLst>
      <p:ext uri="{BB962C8B-B14F-4D97-AF65-F5344CB8AC3E}">
        <p14:creationId xmlns:p14="http://schemas.microsoft.com/office/powerpoint/2010/main" val="17171810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3"/>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0"/>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0" grpId="0"/>
      <p:bldP spid="23" grpId="0"/>
      <p:bldP spid="25" grpId="0"/>
      <p:bldP spid="32"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Rectangle à coins arrondis 19"/>
          <p:cNvSpPr/>
          <p:nvPr/>
        </p:nvSpPr>
        <p:spPr>
          <a:xfrm>
            <a:off x="463857" y="1268760"/>
            <a:ext cx="2448272" cy="1080120"/>
          </a:xfrm>
          <a:prstGeom prst="roundRect">
            <a:avLst/>
          </a:prstGeom>
          <a:noFill/>
          <a:ln>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solidFill>
                  <a:srgbClr val="0070C0"/>
                </a:solidFill>
              </a:rPr>
              <a:t>Scientifiques</a:t>
            </a:r>
          </a:p>
          <a:p>
            <a:pPr algn="ctr"/>
            <a:r>
              <a:rPr lang="fr-FR" sz="2400" b="1" dirty="0" smtClean="0">
                <a:solidFill>
                  <a:schemeClr val="tx1"/>
                </a:solidFill>
              </a:rPr>
              <a:t>Individus/</a:t>
            </a:r>
          </a:p>
          <a:p>
            <a:pPr algn="ctr"/>
            <a:r>
              <a:rPr lang="fr-FR" sz="2400" b="1" dirty="0" smtClean="0">
                <a:solidFill>
                  <a:schemeClr val="tx1"/>
                </a:solidFill>
              </a:rPr>
              <a:t>Institutions</a:t>
            </a:r>
            <a:endParaRPr lang="fr-FR" sz="2400" b="1" dirty="0">
              <a:solidFill>
                <a:schemeClr val="tx1"/>
              </a:solidFill>
            </a:endParaRPr>
          </a:p>
        </p:txBody>
      </p:sp>
      <p:sp>
        <p:nvSpPr>
          <p:cNvPr id="21" name="Rectangle à coins arrondis 20"/>
          <p:cNvSpPr/>
          <p:nvPr/>
        </p:nvSpPr>
        <p:spPr>
          <a:xfrm>
            <a:off x="5364088" y="1268760"/>
            <a:ext cx="2448272" cy="1080120"/>
          </a:xfrm>
          <a:prstGeom prst="roundRect">
            <a:avLst/>
          </a:prstGeom>
          <a:noFill/>
          <a:ln>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solidFill>
                  <a:srgbClr val="0070C0"/>
                </a:solidFill>
              </a:rPr>
              <a:t>Société civile</a:t>
            </a:r>
          </a:p>
          <a:p>
            <a:pPr algn="ctr"/>
            <a:r>
              <a:rPr lang="fr-FR" sz="2400" b="1" dirty="0" smtClean="0">
                <a:solidFill>
                  <a:schemeClr val="tx1"/>
                </a:solidFill>
              </a:rPr>
              <a:t>Individus/</a:t>
            </a:r>
          </a:p>
          <a:p>
            <a:pPr algn="ctr"/>
            <a:r>
              <a:rPr lang="fr-FR" sz="2400" b="1" dirty="0" smtClean="0">
                <a:solidFill>
                  <a:schemeClr val="tx1"/>
                </a:solidFill>
              </a:rPr>
              <a:t>Associations</a:t>
            </a:r>
            <a:endParaRPr lang="fr-FR" sz="2400" b="1" dirty="0">
              <a:solidFill>
                <a:schemeClr val="tx1"/>
              </a:solidFill>
            </a:endParaRPr>
          </a:p>
        </p:txBody>
      </p:sp>
      <p:sp>
        <p:nvSpPr>
          <p:cNvPr id="23" name="Rectangle à coins arrondis 22"/>
          <p:cNvSpPr/>
          <p:nvPr/>
        </p:nvSpPr>
        <p:spPr>
          <a:xfrm>
            <a:off x="2912129" y="3176972"/>
            <a:ext cx="2448272" cy="1080120"/>
          </a:xfrm>
          <a:prstGeom prst="roundRect">
            <a:avLst/>
          </a:prstGeom>
          <a:noFill/>
          <a:ln>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solidFill>
                  <a:srgbClr val="0070C0"/>
                </a:solidFill>
              </a:rPr>
              <a:t>Médiateurs</a:t>
            </a:r>
          </a:p>
          <a:p>
            <a:pPr algn="ctr"/>
            <a:r>
              <a:rPr lang="fr-FR" sz="2400" b="1" dirty="0" smtClean="0">
                <a:solidFill>
                  <a:schemeClr val="tx1"/>
                </a:solidFill>
              </a:rPr>
              <a:t>Journalistes sc.</a:t>
            </a:r>
            <a:endParaRPr lang="fr-FR" sz="2400" b="1" dirty="0">
              <a:solidFill>
                <a:schemeClr val="tx1"/>
              </a:solidFill>
            </a:endParaRPr>
          </a:p>
        </p:txBody>
      </p:sp>
      <p:sp>
        <p:nvSpPr>
          <p:cNvPr id="25" name="Rectangle à coins arrondis 24"/>
          <p:cNvSpPr/>
          <p:nvPr/>
        </p:nvSpPr>
        <p:spPr>
          <a:xfrm>
            <a:off x="5360401" y="5157192"/>
            <a:ext cx="2448272" cy="1080120"/>
          </a:xfrm>
          <a:prstGeom prst="roundRect">
            <a:avLst/>
          </a:prstGeom>
          <a:noFill/>
          <a:ln>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solidFill>
                  <a:srgbClr val="0070C0"/>
                </a:solidFill>
              </a:rPr>
              <a:t>Privé</a:t>
            </a:r>
          </a:p>
          <a:p>
            <a:pPr algn="ctr"/>
            <a:r>
              <a:rPr lang="fr-FR" sz="2400" b="1" dirty="0" smtClean="0">
                <a:solidFill>
                  <a:schemeClr val="tx1"/>
                </a:solidFill>
              </a:rPr>
              <a:t>Industrie</a:t>
            </a:r>
            <a:endParaRPr lang="fr-FR" sz="2400" b="1" dirty="0">
              <a:solidFill>
                <a:schemeClr val="tx1"/>
              </a:solidFill>
            </a:endParaRPr>
          </a:p>
        </p:txBody>
      </p:sp>
      <p:sp>
        <p:nvSpPr>
          <p:cNvPr id="32" name="Rectangle à coins arrondis 31"/>
          <p:cNvSpPr/>
          <p:nvPr/>
        </p:nvSpPr>
        <p:spPr>
          <a:xfrm>
            <a:off x="415563" y="5157192"/>
            <a:ext cx="2448272" cy="1080120"/>
          </a:xfrm>
          <a:prstGeom prst="roundRect">
            <a:avLst/>
          </a:prstGeom>
          <a:noFill/>
          <a:ln>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solidFill>
                  <a:srgbClr val="0070C0"/>
                </a:solidFill>
              </a:rPr>
              <a:t>Décideurs</a:t>
            </a:r>
          </a:p>
          <a:p>
            <a:pPr algn="ctr"/>
            <a:r>
              <a:rPr lang="fr-FR" sz="2400" b="1" dirty="0" smtClean="0">
                <a:solidFill>
                  <a:schemeClr val="tx1"/>
                </a:solidFill>
              </a:rPr>
              <a:t>Gouvernements</a:t>
            </a:r>
            <a:endParaRPr lang="fr-FR" sz="2400" b="1" dirty="0">
              <a:solidFill>
                <a:schemeClr val="tx1"/>
              </a:solidFill>
            </a:endParaRPr>
          </a:p>
        </p:txBody>
      </p:sp>
      <p:sp>
        <p:nvSpPr>
          <p:cNvPr id="9" name="ZoneTexte 8"/>
          <p:cNvSpPr txBox="1"/>
          <p:nvPr/>
        </p:nvSpPr>
        <p:spPr>
          <a:xfrm>
            <a:off x="107504" y="-27384"/>
            <a:ext cx="6985567" cy="1200329"/>
          </a:xfrm>
          <a:prstGeom prst="rect">
            <a:avLst/>
          </a:prstGeom>
          <a:noFill/>
        </p:spPr>
        <p:txBody>
          <a:bodyPr wrap="none" rtlCol="0">
            <a:spAutoFit/>
          </a:bodyPr>
          <a:lstStyle/>
          <a:p>
            <a:r>
              <a:rPr lang="fr-CA" sz="3600" b="1" dirty="0"/>
              <a:t>Relation entre l’acteur (instigateur) </a:t>
            </a:r>
            <a:endParaRPr lang="fr-CA" sz="3600" b="1" dirty="0" smtClean="0"/>
          </a:p>
          <a:p>
            <a:r>
              <a:rPr lang="fr-CA" sz="3600" b="1" dirty="0" smtClean="0"/>
              <a:t>et </a:t>
            </a:r>
            <a:r>
              <a:rPr lang="fr-CA" sz="3600" b="1" dirty="0"/>
              <a:t>l’objet de la pratique</a:t>
            </a:r>
          </a:p>
        </p:txBody>
      </p:sp>
    </p:spTree>
    <p:extLst>
      <p:ext uri="{BB962C8B-B14F-4D97-AF65-F5344CB8AC3E}">
        <p14:creationId xmlns:p14="http://schemas.microsoft.com/office/powerpoint/2010/main" val="280087849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ZoneTexte 23"/>
          <p:cNvSpPr txBox="1"/>
          <p:nvPr/>
        </p:nvSpPr>
        <p:spPr>
          <a:xfrm>
            <a:off x="107504" y="-27384"/>
            <a:ext cx="6985567" cy="1200329"/>
          </a:xfrm>
          <a:prstGeom prst="rect">
            <a:avLst/>
          </a:prstGeom>
          <a:noFill/>
        </p:spPr>
        <p:txBody>
          <a:bodyPr wrap="none" rtlCol="0">
            <a:spAutoFit/>
          </a:bodyPr>
          <a:lstStyle/>
          <a:p>
            <a:r>
              <a:rPr lang="fr-CA" sz="3600" b="1" dirty="0"/>
              <a:t>Relation entre l’acteur (instigateur) </a:t>
            </a:r>
            <a:endParaRPr lang="fr-CA" sz="3600" b="1" dirty="0" smtClean="0"/>
          </a:p>
          <a:p>
            <a:r>
              <a:rPr lang="fr-CA" sz="3600" b="1" dirty="0" smtClean="0"/>
              <a:t>et </a:t>
            </a:r>
            <a:r>
              <a:rPr lang="fr-CA" sz="3600" b="1" dirty="0"/>
              <a:t>l’objet de la pratique</a:t>
            </a:r>
          </a:p>
        </p:txBody>
      </p:sp>
      <p:sp>
        <p:nvSpPr>
          <p:cNvPr id="20" name="Rectangle à coins arrondis 19"/>
          <p:cNvSpPr/>
          <p:nvPr/>
        </p:nvSpPr>
        <p:spPr>
          <a:xfrm>
            <a:off x="535865" y="1268760"/>
            <a:ext cx="2448272" cy="1080120"/>
          </a:xfrm>
          <a:prstGeom prst="roundRect">
            <a:avLst/>
          </a:prstGeom>
          <a:noFill/>
          <a:ln>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3200" b="1" dirty="0" smtClean="0">
                <a:solidFill>
                  <a:schemeClr val="tx1"/>
                </a:solidFill>
              </a:rPr>
              <a:t>Scientifiques</a:t>
            </a:r>
            <a:endParaRPr lang="fr-FR" sz="3200" b="1" dirty="0">
              <a:solidFill>
                <a:schemeClr val="tx1"/>
              </a:solidFill>
            </a:endParaRPr>
          </a:p>
        </p:txBody>
      </p:sp>
      <p:sp>
        <p:nvSpPr>
          <p:cNvPr id="21" name="Rectangle à coins arrondis 20"/>
          <p:cNvSpPr/>
          <p:nvPr/>
        </p:nvSpPr>
        <p:spPr>
          <a:xfrm>
            <a:off x="5436096" y="1268760"/>
            <a:ext cx="2448272" cy="1080120"/>
          </a:xfrm>
          <a:prstGeom prst="roundRect">
            <a:avLst/>
          </a:prstGeom>
          <a:noFill/>
          <a:ln>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3200" b="1" dirty="0" smtClean="0">
                <a:solidFill>
                  <a:schemeClr val="tx1"/>
                </a:solidFill>
              </a:rPr>
              <a:t>Société civile</a:t>
            </a:r>
            <a:endParaRPr lang="fr-FR" sz="3200" b="1" dirty="0">
              <a:solidFill>
                <a:schemeClr val="tx1"/>
              </a:solidFill>
            </a:endParaRPr>
          </a:p>
        </p:txBody>
      </p:sp>
      <p:sp>
        <p:nvSpPr>
          <p:cNvPr id="23" name="Rectangle à coins arrondis 22"/>
          <p:cNvSpPr/>
          <p:nvPr/>
        </p:nvSpPr>
        <p:spPr>
          <a:xfrm>
            <a:off x="2984137" y="3176972"/>
            <a:ext cx="2448272" cy="1080120"/>
          </a:xfrm>
          <a:prstGeom prst="roundRect">
            <a:avLst/>
          </a:prstGeom>
          <a:noFill/>
          <a:ln>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3200" b="1" dirty="0" smtClean="0">
                <a:solidFill>
                  <a:schemeClr val="tx1"/>
                </a:solidFill>
              </a:rPr>
              <a:t>Médiateurs</a:t>
            </a:r>
            <a:endParaRPr lang="fr-FR" sz="3200" b="1" dirty="0">
              <a:solidFill>
                <a:schemeClr val="tx1"/>
              </a:solidFill>
            </a:endParaRPr>
          </a:p>
        </p:txBody>
      </p:sp>
      <p:sp>
        <p:nvSpPr>
          <p:cNvPr id="25" name="Rectangle à coins arrondis 24"/>
          <p:cNvSpPr/>
          <p:nvPr/>
        </p:nvSpPr>
        <p:spPr>
          <a:xfrm>
            <a:off x="5432409" y="5157192"/>
            <a:ext cx="2448272" cy="1080120"/>
          </a:xfrm>
          <a:prstGeom prst="roundRect">
            <a:avLst/>
          </a:prstGeom>
          <a:noFill/>
          <a:ln>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3200" b="1" dirty="0" smtClean="0">
                <a:solidFill>
                  <a:schemeClr val="tx1"/>
                </a:solidFill>
              </a:rPr>
              <a:t>Privé</a:t>
            </a:r>
            <a:endParaRPr lang="fr-FR" sz="3200" b="1" dirty="0">
              <a:solidFill>
                <a:schemeClr val="tx1"/>
              </a:solidFill>
            </a:endParaRPr>
          </a:p>
        </p:txBody>
      </p:sp>
      <p:sp>
        <p:nvSpPr>
          <p:cNvPr id="32" name="Rectangle à coins arrondis 31"/>
          <p:cNvSpPr/>
          <p:nvPr/>
        </p:nvSpPr>
        <p:spPr>
          <a:xfrm>
            <a:off x="487571" y="5157192"/>
            <a:ext cx="2448272" cy="1080120"/>
          </a:xfrm>
          <a:prstGeom prst="roundRect">
            <a:avLst/>
          </a:prstGeom>
          <a:noFill/>
          <a:ln>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3200" b="1" dirty="0" smtClean="0">
                <a:solidFill>
                  <a:schemeClr val="tx1"/>
                </a:solidFill>
              </a:rPr>
              <a:t>Décideurs</a:t>
            </a:r>
            <a:endParaRPr lang="fr-FR" sz="3200" b="1" dirty="0">
              <a:solidFill>
                <a:schemeClr val="tx1"/>
              </a:solidFill>
            </a:endParaRPr>
          </a:p>
        </p:txBody>
      </p:sp>
      <p:cxnSp>
        <p:nvCxnSpPr>
          <p:cNvPr id="5" name="Connecteur en angle 4"/>
          <p:cNvCxnSpPr>
            <a:stCxn id="20" idx="3"/>
            <a:endCxn id="20" idx="2"/>
          </p:cNvCxnSpPr>
          <p:nvPr/>
        </p:nvCxnSpPr>
        <p:spPr>
          <a:xfrm flipH="1">
            <a:off x="1760001" y="1808820"/>
            <a:ext cx="1224136" cy="540060"/>
          </a:xfrm>
          <a:prstGeom prst="bentConnector4">
            <a:avLst>
              <a:gd name="adj1" fmla="val -41565"/>
              <a:gd name="adj2" fmla="val 186023"/>
            </a:avLst>
          </a:prstGeom>
          <a:ln w="50800">
            <a:solidFill>
              <a:srgbClr val="00B0F0"/>
            </a:solidFill>
            <a:tailEnd type="triangle"/>
          </a:ln>
        </p:spPr>
        <p:style>
          <a:lnRef idx="1">
            <a:schemeClr val="accent1"/>
          </a:lnRef>
          <a:fillRef idx="0">
            <a:schemeClr val="accent1"/>
          </a:fillRef>
          <a:effectRef idx="0">
            <a:schemeClr val="accent1"/>
          </a:effectRef>
          <a:fontRef idx="minor">
            <a:schemeClr val="tx1"/>
          </a:fontRef>
        </p:style>
      </p:cxnSp>
      <p:sp>
        <p:nvSpPr>
          <p:cNvPr id="11" name="ZoneTexte 10"/>
          <p:cNvSpPr txBox="1"/>
          <p:nvPr/>
        </p:nvSpPr>
        <p:spPr>
          <a:xfrm>
            <a:off x="3574251" y="2420888"/>
            <a:ext cx="2581925" cy="523220"/>
          </a:xfrm>
          <a:prstGeom prst="rect">
            <a:avLst/>
          </a:prstGeom>
          <a:noFill/>
        </p:spPr>
        <p:txBody>
          <a:bodyPr wrap="none" rtlCol="0">
            <a:spAutoFit/>
          </a:bodyPr>
          <a:lstStyle/>
          <a:p>
            <a:r>
              <a:rPr lang="fr-FR" sz="2800" b="1" dirty="0" smtClean="0">
                <a:solidFill>
                  <a:srgbClr val="0070C0"/>
                </a:solidFill>
              </a:rPr>
              <a:t>Constructivisme</a:t>
            </a:r>
            <a:endParaRPr lang="fr-FR" sz="2800" b="1" dirty="0">
              <a:solidFill>
                <a:srgbClr val="0070C0"/>
              </a:solidFill>
            </a:endParaRPr>
          </a:p>
        </p:txBody>
      </p:sp>
    </p:spTree>
    <p:extLst>
      <p:ext uri="{BB962C8B-B14F-4D97-AF65-F5344CB8AC3E}">
        <p14:creationId xmlns:p14="http://schemas.microsoft.com/office/powerpoint/2010/main" val="104176766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Rectangle à coins arrondis 19"/>
          <p:cNvSpPr/>
          <p:nvPr/>
        </p:nvSpPr>
        <p:spPr>
          <a:xfrm>
            <a:off x="535865" y="1268760"/>
            <a:ext cx="2448272" cy="1080120"/>
          </a:xfrm>
          <a:prstGeom prst="roundRect">
            <a:avLst/>
          </a:prstGeom>
          <a:noFill/>
          <a:ln>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3200" b="1" dirty="0" smtClean="0">
                <a:solidFill>
                  <a:schemeClr val="tx1"/>
                </a:solidFill>
              </a:rPr>
              <a:t>Scientifiques</a:t>
            </a:r>
            <a:endParaRPr lang="fr-FR" sz="3200" b="1" dirty="0">
              <a:solidFill>
                <a:schemeClr val="tx1"/>
              </a:solidFill>
            </a:endParaRPr>
          </a:p>
        </p:txBody>
      </p:sp>
      <p:sp>
        <p:nvSpPr>
          <p:cNvPr id="21" name="Rectangle à coins arrondis 20"/>
          <p:cNvSpPr/>
          <p:nvPr/>
        </p:nvSpPr>
        <p:spPr>
          <a:xfrm>
            <a:off x="5436096" y="1268760"/>
            <a:ext cx="2448272" cy="1080120"/>
          </a:xfrm>
          <a:prstGeom prst="roundRect">
            <a:avLst/>
          </a:prstGeom>
          <a:noFill/>
          <a:ln>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3200" b="1" dirty="0" smtClean="0">
                <a:solidFill>
                  <a:schemeClr val="tx1"/>
                </a:solidFill>
              </a:rPr>
              <a:t>Société civile</a:t>
            </a:r>
            <a:endParaRPr lang="fr-FR" sz="3200" b="1" dirty="0">
              <a:solidFill>
                <a:schemeClr val="tx1"/>
              </a:solidFill>
            </a:endParaRPr>
          </a:p>
        </p:txBody>
      </p:sp>
      <p:sp>
        <p:nvSpPr>
          <p:cNvPr id="23" name="Rectangle à coins arrondis 22"/>
          <p:cNvSpPr/>
          <p:nvPr/>
        </p:nvSpPr>
        <p:spPr>
          <a:xfrm>
            <a:off x="2984137" y="3176972"/>
            <a:ext cx="2448272" cy="1080120"/>
          </a:xfrm>
          <a:prstGeom prst="roundRect">
            <a:avLst/>
          </a:prstGeom>
          <a:noFill/>
          <a:ln>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3200" b="1" dirty="0" smtClean="0">
                <a:solidFill>
                  <a:schemeClr val="tx1"/>
                </a:solidFill>
              </a:rPr>
              <a:t>Médiateurs</a:t>
            </a:r>
            <a:endParaRPr lang="fr-FR" sz="3200" b="1" dirty="0">
              <a:solidFill>
                <a:schemeClr val="tx1"/>
              </a:solidFill>
            </a:endParaRPr>
          </a:p>
        </p:txBody>
      </p:sp>
      <p:sp>
        <p:nvSpPr>
          <p:cNvPr id="25" name="Rectangle à coins arrondis 24"/>
          <p:cNvSpPr/>
          <p:nvPr/>
        </p:nvSpPr>
        <p:spPr>
          <a:xfrm>
            <a:off x="5432409" y="5157192"/>
            <a:ext cx="2448272" cy="1080120"/>
          </a:xfrm>
          <a:prstGeom prst="roundRect">
            <a:avLst/>
          </a:prstGeom>
          <a:noFill/>
          <a:ln>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3200" b="1" dirty="0" smtClean="0">
                <a:solidFill>
                  <a:schemeClr val="tx1"/>
                </a:solidFill>
              </a:rPr>
              <a:t>Privé</a:t>
            </a:r>
            <a:endParaRPr lang="fr-FR" sz="3200" b="1" dirty="0">
              <a:solidFill>
                <a:schemeClr val="tx1"/>
              </a:solidFill>
            </a:endParaRPr>
          </a:p>
        </p:txBody>
      </p:sp>
      <p:sp>
        <p:nvSpPr>
          <p:cNvPr id="32" name="Rectangle à coins arrondis 31"/>
          <p:cNvSpPr/>
          <p:nvPr/>
        </p:nvSpPr>
        <p:spPr>
          <a:xfrm>
            <a:off x="487571" y="5157192"/>
            <a:ext cx="2448272" cy="1080120"/>
          </a:xfrm>
          <a:prstGeom prst="roundRect">
            <a:avLst/>
          </a:prstGeom>
          <a:noFill/>
          <a:ln>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3200" b="1" dirty="0" smtClean="0">
                <a:solidFill>
                  <a:schemeClr val="tx1"/>
                </a:solidFill>
              </a:rPr>
              <a:t>Décideurs</a:t>
            </a:r>
            <a:endParaRPr lang="fr-FR" sz="3200" b="1" dirty="0">
              <a:solidFill>
                <a:schemeClr val="tx1"/>
              </a:solidFill>
            </a:endParaRPr>
          </a:p>
        </p:txBody>
      </p:sp>
      <p:cxnSp>
        <p:nvCxnSpPr>
          <p:cNvPr id="10" name="Connecteur droit avec flèche 9"/>
          <p:cNvCxnSpPr>
            <a:stCxn id="20" idx="3"/>
            <a:endCxn id="21" idx="1"/>
          </p:cNvCxnSpPr>
          <p:nvPr/>
        </p:nvCxnSpPr>
        <p:spPr>
          <a:xfrm>
            <a:off x="2984137" y="1808820"/>
            <a:ext cx="2451959" cy="0"/>
          </a:xfrm>
          <a:prstGeom prst="straightConnector1">
            <a:avLst/>
          </a:prstGeom>
          <a:ln w="50800">
            <a:solidFill>
              <a:srgbClr val="92D050"/>
            </a:solidFill>
            <a:tailEnd type="arrow"/>
          </a:ln>
        </p:spPr>
        <p:style>
          <a:lnRef idx="1">
            <a:schemeClr val="accent1"/>
          </a:lnRef>
          <a:fillRef idx="0">
            <a:schemeClr val="accent1"/>
          </a:fillRef>
          <a:effectRef idx="0">
            <a:schemeClr val="accent1"/>
          </a:effectRef>
          <a:fontRef idx="minor">
            <a:schemeClr val="tx1"/>
          </a:fontRef>
        </p:style>
      </p:cxnSp>
      <p:sp>
        <p:nvSpPr>
          <p:cNvPr id="12" name="ZoneTexte 11"/>
          <p:cNvSpPr txBox="1"/>
          <p:nvPr/>
        </p:nvSpPr>
        <p:spPr>
          <a:xfrm>
            <a:off x="3076455" y="1924670"/>
            <a:ext cx="2270365" cy="954107"/>
          </a:xfrm>
          <a:prstGeom prst="rect">
            <a:avLst/>
          </a:prstGeom>
          <a:noFill/>
        </p:spPr>
        <p:txBody>
          <a:bodyPr wrap="none" rtlCol="0">
            <a:spAutoFit/>
          </a:bodyPr>
          <a:lstStyle/>
          <a:p>
            <a:pPr algn="ctr"/>
            <a:r>
              <a:rPr lang="fr-FR" sz="2800" b="1" dirty="0" smtClean="0">
                <a:solidFill>
                  <a:srgbClr val="0070C0"/>
                </a:solidFill>
              </a:rPr>
              <a:t>Blogue </a:t>
            </a:r>
          </a:p>
          <a:p>
            <a:pPr algn="ctr"/>
            <a:r>
              <a:rPr lang="fr-FR" sz="2800" b="1" dirty="0" smtClean="0">
                <a:solidFill>
                  <a:srgbClr val="0070C0"/>
                </a:solidFill>
              </a:rPr>
              <a:t>de chercheurs</a:t>
            </a:r>
            <a:endParaRPr lang="fr-FR" sz="2800" b="1" dirty="0">
              <a:solidFill>
                <a:srgbClr val="0070C0"/>
              </a:solidFill>
            </a:endParaRPr>
          </a:p>
        </p:txBody>
      </p:sp>
      <p:sp>
        <p:nvSpPr>
          <p:cNvPr id="11" name="ZoneTexte 10"/>
          <p:cNvSpPr txBox="1"/>
          <p:nvPr/>
        </p:nvSpPr>
        <p:spPr>
          <a:xfrm>
            <a:off x="107504" y="-27384"/>
            <a:ext cx="6985567" cy="1200329"/>
          </a:xfrm>
          <a:prstGeom prst="rect">
            <a:avLst/>
          </a:prstGeom>
          <a:noFill/>
        </p:spPr>
        <p:txBody>
          <a:bodyPr wrap="none" rtlCol="0">
            <a:spAutoFit/>
          </a:bodyPr>
          <a:lstStyle/>
          <a:p>
            <a:r>
              <a:rPr lang="fr-CA" sz="3600" b="1" dirty="0"/>
              <a:t>Relation entre l’acteur (instigateur) </a:t>
            </a:r>
            <a:endParaRPr lang="fr-CA" sz="3600" b="1" dirty="0" smtClean="0"/>
          </a:p>
          <a:p>
            <a:r>
              <a:rPr lang="fr-CA" sz="3600" b="1" dirty="0" smtClean="0"/>
              <a:t>et </a:t>
            </a:r>
            <a:r>
              <a:rPr lang="fr-CA" sz="3600" b="1" dirty="0"/>
              <a:t>l’objet de la pratique</a:t>
            </a:r>
          </a:p>
        </p:txBody>
      </p:sp>
    </p:spTree>
    <p:extLst>
      <p:ext uri="{BB962C8B-B14F-4D97-AF65-F5344CB8AC3E}">
        <p14:creationId xmlns:p14="http://schemas.microsoft.com/office/powerpoint/2010/main" val="104176766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Rectangle à coins arrondis 19"/>
          <p:cNvSpPr/>
          <p:nvPr/>
        </p:nvSpPr>
        <p:spPr>
          <a:xfrm>
            <a:off x="535865" y="1268760"/>
            <a:ext cx="2448272" cy="1080120"/>
          </a:xfrm>
          <a:prstGeom prst="roundRect">
            <a:avLst/>
          </a:prstGeom>
          <a:noFill/>
          <a:ln>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3200" b="1" dirty="0" smtClean="0">
                <a:solidFill>
                  <a:schemeClr val="tx1"/>
                </a:solidFill>
              </a:rPr>
              <a:t>Scientifiques</a:t>
            </a:r>
            <a:endParaRPr lang="fr-FR" sz="3200" b="1" dirty="0">
              <a:solidFill>
                <a:schemeClr val="tx1"/>
              </a:solidFill>
            </a:endParaRPr>
          </a:p>
        </p:txBody>
      </p:sp>
      <p:sp>
        <p:nvSpPr>
          <p:cNvPr id="21" name="Rectangle à coins arrondis 20"/>
          <p:cNvSpPr/>
          <p:nvPr/>
        </p:nvSpPr>
        <p:spPr>
          <a:xfrm>
            <a:off x="5436096" y="1268760"/>
            <a:ext cx="2448272" cy="1080120"/>
          </a:xfrm>
          <a:prstGeom prst="roundRect">
            <a:avLst/>
          </a:prstGeom>
          <a:noFill/>
          <a:ln>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3200" b="1" dirty="0" smtClean="0">
                <a:solidFill>
                  <a:schemeClr val="tx1"/>
                </a:solidFill>
              </a:rPr>
              <a:t>Société civile</a:t>
            </a:r>
            <a:endParaRPr lang="fr-FR" sz="3200" b="1" dirty="0">
              <a:solidFill>
                <a:schemeClr val="tx1"/>
              </a:solidFill>
            </a:endParaRPr>
          </a:p>
        </p:txBody>
      </p:sp>
      <p:sp>
        <p:nvSpPr>
          <p:cNvPr id="23" name="Rectangle à coins arrondis 22"/>
          <p:cNvSpPr/>
          <p:nvPr/>
        </p:nvSpPr>
        <p:spPr>
          <a:xfrm>
            <a:off x="2984137" y="3176972"/>
            <a:ext cx="2448272" cy="1080120"/>
          </a:xfrm>
          <a:prstGeom prst="roundRect">
            <a:avLst/>
          </a:prstGeom>
          <a:noFill/>
          <a:ln>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3200" b="1" dirty="0" smtClean="0">
                <a:solidFill>
                  <a:schemeClr val="tx1"/>
                </a:solidFill>
              </a:rPr>
              <a:t>Médiateurs</a:t>
            </a:r>
            <a:endParaRPr lang="fr-FR" sz="3200" b="1" dirty="0">
              <a:solidFill>
                <a:schemeClr val="tx1"/>
              </a:solidFill>
            </a:endParaRPr>
          </a:p>
        </p:txBody>
      </p:sp>
      <p:sp>
        <p:nvSpPr>
          <p:cNvPr id="25" name="Rectangle à coins arrondis 24"/>
          <p:cNvSpPr/>
          <p:nvPr/>
        </p:nvSpPr>
        <p:spPr>
          <a:xfrm>
            <a:off x="5432409" y="5157192"/>
            <a:ext cx="2448272" cy="1080120"/>
          </a:xfrm>
          <a:prstGeom prst="roundRect">
            <a:avLst/>
          </a:prstGeom>
          <a:noFill/>
          <a:ln>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3200" b="1" dirty="0" smtClean="0">
                <a:solidFill>
                  <a:schemeClr val="tx1"/>
                </a:solidFill>
              </a:rPr>
              <a:t>Privé</a:t>
            </a:r>
            <a:endParaRPr lang="fr-FR" sz="3200" b="1" dirty="0">
              <a:solidFill>
                <a:schemeClr val="tx1"/>
              </a:solidFill>
            </a:endParaRPr>
          </a:p>
        </p:txBody>
      </p:sp>
      <p:sp>
        <p:nvSpPr>
          <p:cNvPr id="32" name="Rectangle à coins arrondis 31"/>
          <p:cNvSpPr/>
          <p:nvPr/>
        </p:nvSpPr>
        <p:spPr>
          <a:xfrm>
            <a:off x="487571" y="5157192"/>
            <a:ext cx="2448272" cy="1080120"/>
          </a:xfrm>
          <a:prstGeom prst="roundRect">
            <a:avLst/>
          </a:prstGeom>
          <a:noFill/>
          <a:ln>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3200" b="1" dirty="0" smtClean="0">
                <a:solidFill>
                  <a:schemeClr val="tx1"/>
                </a:solidFill>
              </a:rPr>
              <a:t>Décideurs</a:t>
            </a:r>
            <a:endParaRPr lang="fr-FR" sz="3200" b="1" dirty="0">
              <a:solidFill>
                <a:schemeClr val="tx1"/>
              </a:solidFill>
            </a:endParaRPr>
          </a:p>
        </p:txBody>
      </p:sp>
      <p:cxnSp>
        <p:nvCxnSpPr>
          <p:cNvPr id="15" name="Connecteur droit avec flèche 14"/>
          <p:cNvCxnSpPr/>
          <p:nvPr/>
        </p:nvCxnSpPr>
        <p:spPr>
          <a:xfrm flipH="1">
            <a:off x="2984137" y="1844824"/>
            <a:ext cx="2451959" cy="0"/>
          </a:xfrm>
          <a:prstGeom prst="straightConnector1">
            <a:avLst/>
          </a:prstGeom>
          <a:ln w="50800">
            <a:solidFill>
              <a:srgbClr val="C00000"/>
            </a:solidFill>
            <a:tailEnd type="arrow"/>
          </a:ln>
        </p:spPr>
        <p:style>
          <a:lnRef idx="1">
            <a:schemeClr val="accent1"/>
          </a:lnRef>
          <a:fillRef idx="0">
            <a:schemeClr val="accent1"/>
          </a:fillRef>
          <a:effectRef idx="0">
            <a:schemeClr val="accent1"/>
          </a:effectRef>
          <a:fontRef idx="minor">
            <a:schemeClr val="tx1"/>
          </a:fontRef>
        </p:style>
      </p:cxnSp>
      <p:sp>
        <p:nvSpPr>
          <p:cNvPr id="11" name="ZoneTexte 10"/>
          <p:cNvSpPr txBox="1"/>
          <p:nvPr/>
        </p:nvSpPr>
        <p:spPr>
          <a:xfrm>
            <a:off x="2810702" y="1970837"/>
            <a:ext cx="2913426" cy="954107"/>
          </a:xfrm>
          <a:prstGeom prst="rect">
            <a:avLst/>
          </a:prstGeom>
          <a:noFill/>
        </p:spPr>
        <p:txBody>
          <a:bodyPr wrap="none" rtlCol="0">
            <a:spAutoFit/>
          </a:bodyPr>
          <a:lstStyle/>
          <a:p>
            <a:pPr algn="ctr"/>
            <a:r>
              <a:rPr lang="fr-FR" sz="2800" b="1" dirty="0" smtClean="0">
                <a:solidFill>
                  <a:srgbClr val="0070C0"/>
                </a:solidFill>
              </a:rPr>
              <a:t>Veille citoyenne </a:t>
            </a:r>
          </a:p>
          <a:p>
            <a:pPr algn="ctr"/>
            <a:r>
              <a:rPr lang="fr-FR" sz="2800" b="1" dirty="0" smtClean="0">
                <a:solidFill>
                  <a:srgbClr val="0070C0"/>
                </a:solidFill>
              </a:rPr>
              <a:t>(nanotechnologie)</a:t>
            </a:r>
            <a:endParaRPr lang="fr-FR" sz="2800" b="1" dirty="0">
              <a:solidFill>
                <a:srgbClr val="0070C0"/>
              </a:solidFill>
            </a:endParaRPr>
          </a:p>
        </p:txBody>
      </p:sp>
      <p:sp>
        <p:nvSpPr>
          <p:cNvPr id="10" name="ZoneTexte 9"/>
          <p:cNvSpPr txBox="1"/>
          <p:nvPr/>
        </p:nvSpPr>
        <p:spPr>
          <a:xfrm>
            <a:off x="107504" y="-27384"/>
            <a:ext cx="6985567" cy="1200329"/>
          </a:xfrm>
          <a:prstGeom prst="rect">
            <a:avLst/>
          </a:prstGeom>
          <a:noFill/>
        </p:spPr>
        <p:txBody>
          <a:bodyPr wrap="none" rtlCol="0">
            <a:spAutoFit/>
          </a:bodyPr>
          <a:lstStyle/>
          <a:p>
            <a:r>
              <a:rPr lang="fr-CA" sz="3600" b="1" dirty="0"/>
              <a:t>Relation entre l’acteur (instigateur) </a:t>
            </a:r>
            <a:endParaRPr lang="fr-CA" sz="3600" b="1" dirty="0" smtClean="0"/>
          </a:p>
          <a:p>
            <a:r>
              <a:rPr lang="fr-CA" sz="3600" b="1" dirty="0" smtClean="0"/>
              <a:t>et </a:t>
            </a:r>
            <a:r>
              <a:rPr lang="fr-CA" sz="3600" b="1" dirty="0"/>
              <a:t>l’objet de la pratique</a:t>
            </a:r>
          </a:p>
        </p:txBody>
      </p:sp>
    </p:spTree>
    <p:extLst>
      <p:ext uri="{BB962C8B-B14F-4D97-AF65-F5344CB8AC3E}">
        <p14:creationId xmlns:p14="http://schemas.microsoft.com/office/powerpoint/2010/main" val="37510783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Connecteur droit avec flèche 3"/>
          <p:cNvCxnSpPr/>
          <p:nvPr/>
        </p:nvCxnSpPr>
        <p:spPr>
          <a:xfrm>
            <a:off x="467544" y="1652736"/>
            <a:ext cx="0" cy="4584576"/>
          </a:xfrm>
          <a:prstGeom prst="straightConnector1">
            <a:avLst/>
          </a:prstGeom>
          <a:ln w="50800">
            <a:solidFill>
              <a:srgbClr val="0070C0"/>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9" name="Espace réservé du contenu 2"/>
          <p:cNvSpPr txBox="1">
            <a:spLocks/>
          </p:cNvSpPr>
          <p:nvPr/>
        </p:nvSpPr>
        <p:spPr>
          <a:xfrm>
            <a:off x="552400" y="1916832"/>
            <a:ext cx="7620000" cy="4296544"/>
          </a:xfrm>
          <a:prstGeom prst="rect">
            <a:avLst/>
          </a:prstGeom>
        </p:spPr>
        <p:txBody>
          <a:bodyPr/>
          <a:lstStyle>
            <a:lvl1pPr marL="342900" indent="-228600" algn="l" defTabSz="914400" rtl="0" eaLnBrk="1" latinLnBrk="0" hangingPunct="1">
              <a:spcBef>
                <a:spcPct val="20000"/>
              </a:spcBef>
              <a:buClr>
                <a:schemeClr val="accent1"/>
              </a:buClr>
              <a:buFont typeface="Arial" pitchFamily="34" charset="0"/>
              <a:buChar char="•"/>
              <a:defRPr sz="2200" kern="1200">
                <a:solidFill>
                  <a:schemeClr val="tx1"/>
                </a:solidFill>
                <a:latin typeface="+mn-lt"/>
                <a:ea typeface="+mn-ea"/>
                <a:cs typeface="+mn-cs"/>
              </a:defRPr>
            </a:lvl1pPr>
            <a:lvl2pPr marL="640080" indent="-228600" algn="l" defTabSz="914400" rtl="0" eaLnBrk="1" latinLnBrk="0" hangingPunct="1">
              <a:spcBef>
                <a:spcPct val="20000"/>
              </a:spcBef>
              <a:buClr>
                <a:schemeClr val="accent2"/>
              </a:buClr>
              <a:buFont typeface="Arial" pitchFamily="34" charset="0"/>
              <a:buChar char="•"/>
              <a:defRPr sz="2000" kern="1200">
                <a:solidFill>
                  <a:schemeClr val="tx1"/>
                </a:solidFill>
                <a:latin typeface="+mn-lt"/>
                <a:ea typeface="+mn-ea"/>
                <a:cs typeface="+mn-cs"/>
              </a:defRPr>
            </a:lvl2pPr>
            <a:lvl3pPr marL="1005840" indent="-228600" algn="l" defTabSz="914400" rtl="0"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3pPr>
            <a:lvl4pPr marL="1280160" indent="-228600" algn="l" defTabSz="914400" rtl="0" eaLnBrk="1" latinLnBrk="0" hangingPunct="1">
              <a:spcBef>
                <a:spcPct val="20000"/>
              </a:spcBef>
              <a:buClr>
                <a:schemeClr val="accent4"/>
              </a:buClr>
              <a:buFont typeface="Arial" pitchFamily="34" charset="0"/>
              <a:buChar char="•"/>
              <a:defRPr sz="1600" kern="1200">
                <a:solidFill>
                  <a:schemeClr val="tx1"/>
                </a:solidFill>
                <a:latin typeface="+mn-lt"/>
                <a:ea typeface="+mn-ea"/>
                <a:cs typeface="+mn-cs"/>
              </a:defRPr>
            </a:lvl4pPr>
            <a:lvl5pPr marL="1554480" indent="-228600" algn="l" defTabSz="914400" rtl="0" eaLnBrk="1" latinLnBrk="0" hangingPunct="1">
              <a:spcBef>
                <a:spcPct val="20000"/>
              </a:spcBef>
              <a:buClr>
                <a:schemeClr val="accent5"/>
              </a:buClr>
              <a:buFont typeface="Arial" pitchFamily="34" charset="0"/>
              <a:buChar char="•"/>
              <a:defRPr sz="1400" kern="1200" baseline="0">
                <a:solidFill>
                  <a:schemeClr val="tx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a:lstStyle>
          <a:p>
            <a:pPr marL="114300" indent="0">
              <a:lnSpc>
                <a:spcPts val="4500"/>
              </a:lnSpc>
              <a:buNone/>
            </a:pPr>
            <a:r>
              <a:rPr lang="fr-FR" sz="3200" dirty="0" smtClean="0"/>
              <a:t>Apolitique (limiter les interventions)</a:t>
            </a:r>
          </a:p>
          <a:p>
            <a:pPr marL="114300" indent="0">
              <a:lnSpc>
                <a:spcPts val="4500"/>
              </a:lnSpc>
              <a:buNone/>
            </a:pPr>
            <a:endParaRPr lang="fr-FR" sz="3200" dirty="0"/>
          </a:p>
          <a:p>
            <a:pPr marL="114300" indent="0">
              <a:lnSpc>
                <a:spcPts val="4500"/>
              </a:lnSpc>
              <a:buNone/>
            </a:pPr>
            <a:endParaRPr lang="fr-FR" sz="3200" dirty="0" smtClean="0"/>
          </a:p>
          <a:p>
            <a:pPr marL="114300" indent="0">
              <a:lnSpc>
                <a:spcPts val="4500"/>
              </a:lnSpc>
              <a:buNone/>
            </a:pPr>
            <a:endParaRPr lang="fr-FR" sz="3200" dirty="0"/>
          </a:p>
          <a:p>
            <a:pPr marL="114300" indent="0">
              <a:lnSpc>
                <a:spcPts val="4500"/>
              </a:lnSpc>
              <a:buNone/>
            </a:pPr>
            <a:endParaRPr lang="fr-FR" sz="3200" dirty="0" smtClean="0"/>
          </a:p>
          <a:p>
            <a:pPr marL="114300" indent="0">
              <a:lnSpc>
                <a:spcPts val="4500"/>
              </a:lnSpc>
              <a:buNone/>
            </a:pPr>
            <a:r>
              <a:rPr lang="fr-FR" sz="3200" dirty="0" smtClean="0"/>
              <a:t>Politique (Intervention – maîtrise)</a:t>
            </a:r>
            <a:endParaRPr lang="fr-FR" sz="3200" dirty="0"/>
          </a:p>
        </p:txBody>
      </p:sp>
      <p:sp>
        <p:nvSpPr>
          <p:cNvPr id="5" name="ZoneTexte 4"/>
          <p:cNvSpPr txBox="1"/>
          <p:nvPr/>
        </p:nvSpPr>
        <p:spPr>
          <a:xfrm>
            <a:off x="144232" y="188640"/>
            <a:ext cx="7667164" cy="1200329"/>
          </a:xfrm>
          <a:prstGeom prst="rect">
            <a:avLst/>
          </a:prstGeom>
          <a:noFill/>
        </p:spPr>
        <p:txBody>
          <a:bodyPr wrap="none" rtlCol="0">
            <a:spAutoFit/>
          </a:bodyPr>
          <a:lstStyle/>
          <a:p>
            <a:r>
              <a:rPr lang="fr-FR" sz="3600" b="1" dirty="0" smtClean="0"/>
              <a:t>Vision des sciences sous-jacente (idéal)</a:t>
            </a:r>
          </a:p>
          <a:p>
            <a:r>
              <a:rPr lang="fr-FR" sz="3600" dirty="0" smtClean="0">
                <a:solidFill>
                  <a:schemeClr val="bg1">
                    <a:lumMod val="50000"/>
                  </a:schemeClr>
                </a:solidFill>
              </a:rPr>
              <a:t>Positionnement épistémologique</a:t>
            </a:r>
            <a:endParaRPr lang="fr-FR" sz="3600" dirty="0">
              <a:solidFill>
                <a:schemeClr val="bg1">
                  <a:lumMod val="50000"/>
                </a:schemeClr>
              </a:solidFill>
            </a:endParaRPr>
          </a:p>
        </p:txBody>
      </p:sp>
    </p:spTree>
    <p:extLst>
      <p:ext uri="{BB962C8B-B14F-4D97-AF65-F5344CB8AC3E}">
        <p14:creationId xmlns:p14="http://schemas.microsoft.com/office/powerpoint/2010/main" val="181773736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ZoneTexte 23"/>
          <p:cNvSpPr txBox="1"/>
          <p:nvPr/>
        </p:nvSpPr>
        <p:spPr>
          <a:xfrm>
            <a:off x="144232" y="188640"/>
            <a:ext cx="4777526" cy="646331"/>
          </a:xfrm>
          <a:prstGeom prst="rect">
            <a:avLst/>
          </a:prstGeom>
          <a:noFill/>
        </p:spPr>
        <p:txBody>
          <a:bodyPr wrap="none" rtlCol="0">
            <a:spAutoFit/>
          </a:bodyPr>
          <a:lstStyle/>
          <a:p>
            <a:r>
              <a:rPr lang="fr-FR" sz="3600" b="1" dirty="0" smtClean="0"/>
              <a:t>Objectifs du promoteur</a:t>
            </a:r>
            <a:endParaRPr lang="fr-FR" sz="3600" b="1" dirty="0"/>
          </a:p>
        </p:txBody>
      </p:sp>
      <p:cxnSp>
        <p:nvCxnSpPr>
          <p:cNvPr id="4" name="Connecteur droit avec flèche 3"/>
          <p:cNvCxnSpPr/>
          <p:nvPr/>
        </p:nvCxnSpPr>
        <p:spPr>
          <a:xfrm>
            <a:off x="467544" y="1196752"/>
            <a:ext cx="0" cy="5040560"/>
          </a:xfrm>
          <a:prstGeom prst="straightConnector1">
            <a:avLst/>
          </a:prstGeom>
          <a:ln w="50800">
            <a:solidFill>
              <a:srgbClr val="0070C0"/>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9" name="Espace réservé du contenu 2"/>
          <p:cNvSpPr txBox="1">
            <a:spLocks/>
          </p:cNvSpPr>
          <p:nvPr/>
        </p:nvSpPr>
        <p:spPr>
          <a:xfrm>
            <a:off x="552400" y="1004664"/>
            <a:ext cx="7620000" cy="4800600"/>
          </a:xfrm>
          <a:prstGeom prst="rect">
            <a:avLst/>
          </a:prstGeom>
        </p:spPr>
        <p:txBody>
          <a:bodyPr/>
          <a:lstStyle>
            <a:lvl1pPr marL="342900" indent="-228600" algn="l" defTabSz="914400" rtl="0" eaLnBrk="1" latinLnBrk="0" hangingPunct="1">
              <a:spcBef>
                <a:spcPct val="20000"/>
              </a:spcBef>
              <a:buClr>
                <a:schemeClr val="accent1"/>
              </a:buClr>
              <a:buFont typeface="Arial" pitchFamily="34" charset="0"/>
              <a:buChar char="•"/>
              <a:defRPr sz="2200" kern="1200">
                <a:solidFill>
                  <a:schemeClr val="tx1"/>
                </a:solidFill>
                <a:latin typeface="+mn-lt"/>
                <a:ea typeface="+mn-ea"/>
                <a:cs typeface="+mn-cs"/>
              </a:defRPr>
            </a:lvl1pPr>
            <a:lvl2pPr marL="640080" indent="-228600" algn="l" defTabSz="914400" rtl="0" eaLnBrk="1" latinLnBrk="0" hangingPunct="1">
              <a:spcBef>
                <a:spcPct val="20000"/>
              </a:spcBef>
              <a:buClr>
                <a:schemeClr val="accent2"/>
              </a:buClr>
              <a:buFont typeface="Arial" pitchFamily="34" charset="0"/>
              <a:buChar char="•"/>
              <a:defRPr sz="2000" kern="1200">
                <a:solidFill>
                  <a:schemeClr val="tx1"/>
                </a:solidFill>
                <a:latin typeface="+mn-lt"/>
                <a:ea typeface="+mn-ea"/>
                <a:cs typeface="+mn-cs"/>
              </a:defRPr>
            </a:lvl2pPr>
            <a:lvl3pPr marL="1005840" indent="-228600" algn="l" defTabSz="914400" rtl="0"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3pPr>
            <a:lvl4pPr marL="1280160" indent="-228600" algn="l" defTabSz="914400" rtl="0" eaLnBrk="1" latinLnBrk="0" hangingPunct="1">
              <a:spcBef>
                <a:spcPct val="20000"/>
              </a:spcBef>
              <a:buClr>
                <a:schemeClr val="accent4"/>
              </a:buClr>
              <a:buFont typeface="Arial" pitchFamily="34" charset="0"/>
              <a:buChar char="•"/>
              <a:defRPr sz="1600" kern="1200">
                <a:solidFill>
                  <a:schemeClr val="tx1"/>
                </a:solidFill>
                <a:latin typeface="+mn-lt"/>
                <a:ea typeface="+mn-ea"/>
                <a:cs typeface="+mn-cs"/>
              </a:defRPr>
            </a:lvl4pPr>
            <a:lvl5pPr marL="1554480" indent="-228600" algn="l" defTabSz="914400" rtl="0" eaLnBrk="1" latinLnBrk="0" hangingPunct="1">
              <a:spcBef>
                <a:spcPct val="20000"/>
              </a:spcBef>
              <a:buClr>
                <a:schemeClr val="accent5"/>
              </a:buClr>
              <a:buFont typeface="Arial" pitchFamily="34" charset="0"/>
              <a:buChar char="•"/>
              <a:defRPr sz="1400" kern="1200" baseline="0">
                <a:solidFill>
                  <a:schemeClr val="tx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a:lstStyle>
          <a:p>
            <a:pPr marL="114300" indent="0">
              <a:lnSpc>
                <a:spcPts val="4500"/>
              </a:lnSpc>
              <a:buNone/>
            </a:pPr>
            <a:r>
              <a:rPr lang="fr-FR" sz="3200" dirty="0" smtClean="0"/>
              <a:t>Promotion des sciences (acceptabilité)</a:t>
            </a:r>
          </a:p>
          <a:p>
            <a:pPr marL="114300" indent="0">
              <a:lnSpc>
                <a:spcPts val="4500"/>
              </a:lnSpc>
              <a:buNone/>
            </a:pPr>
            <a:r>
              <a:rPr lang="fr-FR" sz="3200" dirty="0" smtClean="0"/>
              <a:t>↑ Culture scientifique (éducation)</a:t>
            </a:r>
          </a:p>
          <a:p>
            <a:pPr marL="114300" indent="0">
              <a:lnSpc>
                <a:spcPts val="4500"/>
              </a:lnSpc>
              <a:buNone/>
            </a:pPr>
            <a:r>
              <a:rPr lang="fr-FR" sz="3200" dirty="0" smtClean="0"/>
              <a:t>↑ Effets positifs des sciences</a:t>
            </a:r>
          </a:p>
          <a:p>
            <a:pPr marL="114300" indent="0">
              <a:lnSpc>
                <a:spcPts val="4500"/>
              </a:lnSpc>
              <a:buNone/>
            </a:pPr>
            <a:r>
              <a:rPr lang="fr-FR" sz="3200" dirty="0" smtClean="0"/>
              <a:t>↓ Effets négatifs des sciences</a:t>
            </a:r>
          </a:p>
          <a:p>
            <a:pPr marL="114300" indent="0">
              <a:lnSpc>
                <a:spcPts val="4500"/>
              </a:lnSpc>
              <a:buNone/>
            </a:pPr>
            <a:r>
              <a:rPr lang="fr-FR" sz="3200" dirty="0" smtClean="0"/>
              <a:t>↑ Réflexion sur les sciences</a:t>
            </a:r>
          </a:p>
          <a:p>
            <a:pPr marL="114300" indent="0">
              <a:lnSpc>
                <a:spcPts val="4500"/>
              </a:lnSpc>
              <a:buNone/>
            </a:pPr>
            <a:r>
              <a:rPr lang="fr-FR" sz="3200" dirty="0" smtClean="0"/>
              <a:t>↑ Dialogue science-société</a:t>
            </a:r>
          </a:p>
          <a:p>
            <a:pPr marL="114300" indent="0">
              <a:lnSpc>
                <a:spcPts val="4500"/>
              </a:lnSpc>
              <a:buNone/>
            </a:pPr>
            <a:r>
              <a:rPr lang="fr-FR" sz="3200" dirty="0" smtClean="0"/>
              <a:t>Relativiser l’autorité des sciences</a:t>
            </a:r>
          </a:p>
          <a:p>
            <a:pPr marL="114300" indent="0">
              <a:lnSpc>
                <a:spcPts val="4500"/>
              </a:lnSpc>
              <a:buNone/>
            </a:pPr>
            <a:r>
              <a:rPr lang="fr-FR" sz="3200" dirty="0" smtClean="0"/>
              <a:t>Investir démocratiquement les sciences</a:t>
            </a:r>
            <a:endParaRPr lang="fr-FR" sz="3200" dirty="0"/>
          </a:p>
        </p:txBody>
      </p:sp>
    </p:spTree>
    <p:extLst>
      <p:ext uri="{BB962C8B-B14F-4D97-AF65-F5344CB8AC3E}">
        <p14:creationId xmlns:p14="http://schemas.microsoft.com/office/powerpoint/2010/main" val="422229745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ZoneTexte 23"/>
          <p:cNvSpPr txBox="1"/>
          <p:nvPr/>
        </p:nvSpPr>
        <p:spPr>
          <a:xfrm>
            <a:off x="144232" y="188640"/>
            <a:ext cx="8049063" cy="646331"/>
          </a:xfrm>
          <a:prstGeom prst="rect">
            <a:avLst/>
          </a:prstGeom>
          <a:noFill/>
        </p:spPr>
        <p:txBody>
          <a:bodyPr wrap="none" rtlCol="0">
            <a:spAutoFit/>
          </a:bodyPr>
          <a:lstStyle/>
          <a:p>
            <a:r>
              <a:rPr lang="fr-FR" sz="3600" b="1" dirty="0"/>
              <a:t>Objectif </a:t>
            </a:r>
            <a:r>
              <a:rPr lang="fr-FR" sz="3600" b="1" dirty="0" smtClean="0"/>
              <a:t>= ↑ effets </a:t>
            </a:r>
            <a:r>
              <a:rPr lang="fr-FR" sz="3600" b="1" dirty="0"/>
              <a:t>positifs des </a:t>
            </a:r>
            <a:r>
              <a:rPr lang="fr-FR" sz="3600" b="1" dirty="0" smtClean="0"/>
              <a:t>sciences : </a:t>
            </a:r>
            <a:endParaRPr lang="fr-FR" sz="3600" b="1" dirty="0"/>
          </a:p>
        </p:txBody>
      </p:sp>
      <p:cxnSp>
        <p:nvCxnSpPr>
          <p:cNvPr id="4" name="Connecteur droit avec flèche 3"/>
          <p:cNvCxnSpPr/>
          <p:nvPr/>
        </p:nvCxnSpPr>
        <p:spPr>
          <a:xfrm>
            <a:off x="467544" y="1196752"/>
            <a:ext cx="0" cy="5040560"/>
          </a:xfrm>
          <a:prstGeom prst="straightConnector1">
            <a:avLst/>
          </a:prstGeom>
          <a:ln w="50800">
            <a:solidFill>
              <a:srgbClr val="0070C0"/>
            </a:solidFill>
            <a:headEnd type="none"/>
            <a:tailEnd type="none"/>
          </a:ln>
        </p:spPr>
        <p:style>
          <a:lnRef idx="1">
            <a:schemeClr val="accent1"/>
          </a:lnRef>
          <a:fillRef idx="0">
            <a:schemeClr val="accent1"/>
          </a:fillRef>
          <a:effectRef idx="0">
            <a:schemeClr val="accent1"/>
          </a:effectRef>
          <a:fontRef idx="minor">
            <a:schemeClr val="tx1"/>
          </a:fontRef>
        </p:style>
      </p:cxnSp>
      <p:sp>
        <p:nvSpPr>
          <p:cNvPr id="9" name="Espace réservé du contenu 2"/>
          <p:cNvSpPr txBox="1">
            <a:spLocks/>
          </p:cNvSpPr>
          <p:nvPr/>
        </p:nvSpPr>
        <p:spPr>
          <a:xfrm>
            <a:off x="552400" y="1364704"/>
            <a:ext cx="7620000" cy="4800600"/>
          </a:xfrm>
          <a:prstGeom prst="rect">
            <a:avLst/>
          </a:prstGeom>
        </p:spPr>
        <p:txBody>
          <a:bodyPr/>
          <a:lstStyle>
            <a:lvl1pPr marL="342900" indent="-228600" algn="l" defTabSz="914400" rtl="0" eaLnBrk="1" latinLnBrk="0" hangingPunct="1">
              <a:spcBef>
                <a:spcPct val="20000"/>
              </a:spcBef>
              <a:buClr>
                <a:schemeClr val="accent1"/>
              </a:buClr>
              <a:buFont typeface="Arial" pitchFamily="34" charset="0"/>
              <a:buChar char="•"/>
              <a:defRPr sz="2200" kern="1200">
                <a:solidFill>
                  <a:schemeClr val="tx1"/>
                </a:solidFill>
                <a:latin typeface="+mn-lt"/>
                <a:ea typeface="+mn-ea"/>
                <a:cs typeface="+mn-cs"/>
              </a:defRPr>
            </a:lvl1pPr>
            <a:lvl2pPr marL="640080" indent="-228600" algn="l" defTabSz="914400" rtl="0" eaLnBrk="1" latinLnBrk="0" hangingPunct="1">
              <a:spcBef>
                <a:spcPct val="20000"/>
              </a:spcBef>
              <a:buClr>
                <a:schemeClr val="accent2"/>
              </a:buClr>
              <a:buFont typeface="Arial" pitchFamily="34" charset="0"/>
              <a:buChar char="•"/>
              <a:defRPr sz="2000" kern="1200">
                <a:solidFill>
                  <a:schemeClr val="tx1"/>
                </a:solidFill>
                <a:latin typeface="+mn-lt"/>
                <a:ea typeface="+mn-ea"/>
                <a:cs typeface="+mn-cs"/>
              </a:defRPr>
            </a:lvl2pPr>
            <a:lvl3pPr marL="1005840" indent="-228600" algn="l" defTabSz="914400" rtl="0"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3pPr>
            <a:lvl4pPr marL="1280160" indent="-228600" algn="l" defTabSz="914400" rtl="0" eaLnBrk="1" latinLnBrk="0" hangingPunct="1">
              <a:spcBef>
                <a:spcPct val="20000"/>
              </a:spcBef>
              <a:buClr>
                <a:schemeClr val="accent4"/>
              </a:buClr>
              <a:buFont typeface="Arial" pitchFamily="34" charset="0"/>
              <a:buChar char="•"/>
              <a:defRPr sz="1600" kern="1200">
                <a:solidFill>
                  <a:schemeClr val="tx1"/>
                </a:solidFill>
                <a:latin typeface="+mn-lt"/>
                <a:ea typeface="+mn-ea"/>
                <a:cs typeface="+mn-cs"/>
              </a:defRPr>
            </a:lvl4pPr>
            <a:lvl5pPr marL="1554480" indent="-228600" algn="l" defTabSz="914400" rtl="0" eaLnBrk="1" latinLnBrk="0" hangingPunct="1">
              <a:spcBef>
                <a:spcPct val="20000"/>
              </a:spcBef>
              <a:buClr>
                <a:schemeClr val="accent5"/>
              </a:buClr>
              <a:buFont typeface="Arial" pitchFamily="34" charset="0"/>
              <a:buChar char="•"/>
              <a:defRPr sz="1400" kern="1200" baseline="0">
                <a:solidFill>
                  <a:schemeClr val="tx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a:lstStyle>
          <a:p>
            <a:pPr>
              <a:lnSpc>
                <a:spcPts val="4500"/>
              </a:lnSpc>
              <a:buFontTx/>
              <a:buChar char="-"/>
            </a:pPr>
            <a:r>
              <a:rPr lang="fr-FR" sz="2800" dirty="0" smtClean="0"/>
              <a:t>sciences pour l’émancipation sociale</a:t>
            </a:r>
          </a:p>
          <a:p>
            <a:pPr>
              <a:lnSpc>
                <a:spcPts val="4500"/>
              </a:lnSpc>
              <a:buFontTx/>
              <a:buChar char="-"/>
            </a:pPr>
            <a:r>
              <a:rPr lang="fr-FR" sz="2800" dirty="0" smtClean="0"/>
              <a:t>mieux-être global</a:t>
            </a:r>
          </a:p>
          <a:p>
            <a:pPr>
              <a:lnSpc>
                <a:spcPts val="4500"/>
              </a:lnSpc>
              <a:buFontTx/>
              <a:buChar char="-"/>
            </a:pPr>
            <a:r>
              <a:rPr lang="fr-FR" sz="2800" dirty="0" smtClean="0"/>
              <a:t>développement économique</a:t>
            </a:r>
          </a:p>
          <a:p>
            <a:pPr>
              <a:lnSpc>
                <a:spcPts val="4500"/>
              </a:lnSpc>
              <a:buFontTx/>
              <a:buChar char="-"/>
            </a:pPr>
            <a:r>
              <a:rPr lang="fr-FR" sz="2800" dirty="0" smtClean="0"/>
              <a:t>meilleures décisions scientifiques/ politiques/ sociales</a:t>
            </a:r>
          </a:p>
          <a:p>
            <a:pPr>
              <a:lnSpc>
                <a:spcPts val="4500"/>
              </a:lnSpc>
              <a:buFontTx/>
              <a:buChar char="-"/>
            </a:pPr>
            <a:r>
              <a:rPr lang="fr-FR" sz="2800" dirty="0" smtClean="0"/>
              <a:t>Innovations sociales</a:t>
            </a:r>
          </a:p>
          <a:p>
            <a:pPr>
              <a:lnSpc>
                <a:spcPts val="4500"/>
              </a:lnSpc>
              <a:buFontTx/>
              <a:buChar char="-"/>
            </a:pPr>
            <a:r>
              <a:rPr lang="fr-FR" sz="2800" dirty="0" smtClean="0"/>
              <a:t>…</a:t>
            </a:r>
          </a:p>
        </p:txBody>
      </p:sp>
    </p:spTree>
    <p:extLst>
      <p:ext uri="{BB962C8B-B14F-4D97-AF65-F5344CB8AC3E}">
        <p14:creationId xmlns:p14="http://schemas.microsoft.com/office/powerpoint/2010/main" val="75917406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ZoneTexte 23"/>
          <p:cNvSpPr txBox="1"/>
          <p:nvPr/>
        </p:nvSpPr>
        <p:spPr>
          <a:xfrm>
            <a:off x="144232" y="188640"/>
            <a:ext cx="5154809" cy="646331"/>
          </a:xfrm>
          <a:prstGeom prst="rect">
            <a:avLst/>
          </a:prstGeom>
          <a:noFill/>
        </p:spPr>
        <p:txBody>
          <a:bodyPr wrap="none" rtlCol="0">
            <a:spAutoFit/>
          </a:bodyPr>
          <a:lstStyle/>
          <a:p>
            <a:r>
              <a:rPr lang="fr-FR" sz="3600" b="1" dirty="0" smtClean="0"/>
              <a:t>Objectifs des participants </a:t>
            </a:r>
            <a:endParaRPr lang="fr-FR" sz="3600" b="1" dirty="0"/>
          </a:p>
        </p:txBody>
      </p:sp>
      <p:cxnSp>
        <p:nvCxnSpPr>
          <p:cNvPr id="4" name="Connecteur droit avec flèche 3"/>
          <p:cNvCxnSpPr/>
          <p:nvPr/>
        </p:nvCxnSpPr>
        <p:spPr>
          <a:xfrm>
            <a:off x="467544" y="1196752"/>
            <a:ext cx="0" cy="5040560"/>
          </a:xfrm>
          <a:prstGeom prst="straightConnector1">
            <a:avLst/>
          </a:prstGeom>
          <a:ln w="50800">
            <a:solidFill>
              <a:srgbClr val="0070C0"/>
            </a:solidFill>
            <a:headEnd type="none"/>
            <a:tailEnd type="none"/>
          </a:ln>
        </p:spPr>
        <p:style>
          <a:lnRef idx="1">
            <a:schemeClr val="accent1"/>
          </a:lnRef>
          <a:fillRef idx="0">
            <a:schemeClr val="accent1"/>
          </a:fillRef>
          <a:effectRef idx="0">
            <a:schemeClr val="accent1"/>
          </a:effectRef>
          <a:fontRef idx="minor">
            <a:schemeClr val="tx1"/>
          </a:fontRef>
        </p:style>
      </p:cxnSp>
      <p:sp>
        <p:nvSpPr>
          <p:cNvPr id="9" name="Espace réservé du contenu 2"/>
          <p:cNvSpPr txBox="1">
            <a:spLocks/>
          </p:cNvSpPr>
          <p:nvPr/>
        </p:nvSpPr>
        <p:spPr>
          <a:xfrm>
            <a:off x="552400" y="1364704"/>
            <a:ext cx="7620000" cy="4800600"/>
          </a:xfrm>
          <a:prstGeom prst="rect">
            <a:avLst/>
          </a:prstGeom>
        </p:spPr>
        <p:txBody>
          <a:bodyPr/>
          <a:lstStyle>
            <a:lvl1pPr marL="342900" indent="-228600" algn="l" defTabSz="914400" rtl="0" eaLnBrk="1" latinLnBrk="0" hangingPunct="1">
              <a:spcBef>
                <a:spcPct val="20000"/>
              </a:spcBef>
              <a:buClr>
                <a:schemeClr val="accent1"/>
              </a:buClr>
              <a:buFont typeface="Arial" pitchFamily="34" charset="0"/>
              <a:buChar char="•"/>
              <a:defRPr sz="2200" kern="1200">
                <a:solidFill>
                  <a:schemeClr val="tx1"/>
                </a:solidFill>
                <a:latin typeface="+mn-lt"/>
                <a:ea typeface="+mn-ea"/>
                <a:cs typeface="+mn-cs"/>
              </a:defRPr>
            </a:lvl1pPr>
            <a:lvl2pPr marL="640080" indent="-228600" algn="l" defTabSz="914400" rtl="0" eaLnBrk="1" latinLnBrk="0" hangingPunct="1">
              <a:spcBef>
                <a:spcPct val="20000"/>
              </a:spcBef>
              <a:buClr>
                <a:schemeClr val="accent2"/>
              </a:buClr>
              <a:buFont typeface="Arial" pitchFamily="34" charset="0"/>
              <a:buChar char="•"/>
              <a:defRPr sz="2000" kern="1200">
                <a:solidFill>
                  <a:schemeClr val="tx1"/>
                </a:solidFill>
                <a:latin typeface="+mn-lt"/>
                <a:ea typeface="+mn-ea"/>
                <a:cs typeface="+mn-cs"/>
              </a:defRPr>
            </a:lvl2pPr>
            <a:lvl3pPr marL="1005840" indent="-228600" algn="l" defTabSz="914400" rtl="0"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3pPr>
            <a:lvl4pPr marL="1280160" indent="-228600" algn="l" defTabSz="914400" rtl="0" eaLnBrk="1" latinLnBrk="0" hangingPunct="1">
              <a:spcBef>
                <a:spcPct val="20000"/>
              </a:spcBef>
              <a:buClr>
                <a:schemeClr val="accent4"/>
              </a:buClr>
              <a:buFont typeface="Arial" pitchFamily="34" charset="0"/>
              <a:buChar char="•"/>
              <a:defRPr sz="1600" kern="1200">
                <a:solidFill>
                  <a:schemeClr val="tx1"/>
                </a:solidFill>
                <a:latin typeface="+mn-lt"/>
                <a:ea typeface="+mn-ea"/>
                <a:cs typeface="+mn-cs"/>
              </a:defRPr>
            </a:lvl4pPr>
            <a:lvl5pPr marL="1554480" indent="-228600" algn="l" defTabSz="914400" rtl="0" eaLnBrk="1" latinLnBrk="0" hangingPunct="1">
              <a:spcBef>
                <a:spcPct val="20000"/>
              </a:spcBef>
              <a:buClr>
                <a:schemeClr val="accent5"/>
              </a:buClr>
              <a:buFont typeface="Arial" pitchFamily="34" charset="0"/>
              <a:buChar char="•"/>
              <a:defRPr sz="1400" kern="1200" baseline="0">
                <a:solidFill>
                  <a:schemeClr val="tx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a:lstStyle>
          <a:p>
            <a:pPr>
              <a:lnSpc>
                <a:spcPts val="4500"/>
              </a:lnSpc>
              <a:buFontTx/>
              <a:buChar char="-"/>
            </a:pPr>
            <a:r>
              <a:rPr lang="fr-FR" sz="2800" dirty="0" smtClean="0"/>
              <a:t>À préciser…</a:t>
            </a:r>
          </a:p>
        </p:txBody>
      </p:sp>
    </p:spTree>
    <p:extLst>
      <p:ext uri="{BB962C8B-B14F-4D97-AF65-F5344CB8AC3E}">
        <p14:creationId xmlns:p14="http://schemas.microsoft.com/office/powerpoint/2010/main" val="118322173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à coins arrondis 4"/>
          <p:cNvSpPr/>
          <p:nvPr/>
        </p:nvSpPr>
        <p:spPr>
          <a:xfrm>
            <a:off x="611560" y="1844824"/>
            <a:ext cx="4464496" cy="864096"/>
          </a:xfrm>
          <a:prstGeom prst="roundRect">
            <a:avLst/>
          </a:prstGeom>
          <a:solidFill>
            <a:schemeClr val="accent2">
              <a:lumMod val="20000"/>
              <a:lumOff val="80000"/>
            </a:schemeClr>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 name="Titre 1"/>
          <p:cNvSpPr>
            <a:spLocks noGrp="1"/>
          </p:cNvSpPr>
          <p:nvPr>
            <p:ph type="title"/>
          </p:nvPr>
        </p:nvSpPr>
        <p:spPr>
          <a:xfrm>
            <a:off x="457200" y="260648"/>
            <a:ext cx="7620000" cy="1143000"/>
          </a:xfrm>
        </p:spPr>
        <p:txBody>
          <a:bodyPr/>
          <a:lstStyle/>
          <a:p>
            <a:r>
              <a:rPr lang="fr-FR" sz="4400" dirty="0" smtClean="0"/>
              <a:t>La « démocratisation des sciences » en question</a:t>
            </a:r>
            <a:endParaRPr lang="fr-FR" sz="4400" dirty="0"/>
          </a:p>
        </p:txBody>
      </p:sp>
      <p:sp>
        <p:nvSpPr>
          <p:cNvPr id="3" name="Espace réservé du contenu 2"/>
          <p:cNvSpPr>
            <a:spLocks noGrp="1"/>
          </p:cNvSpPr>
          <p:nvPr>
            <p:ph idx="1"/>
          </p:nvPr>
        </p:nvSpPr>
        <p:spPr>
          <a:xfrm>
            <a:off x="457200" y="1844824"/>
            <a:ext cx="7620000" cy="4555976"/>
          </a:xfrm>
        </p:spPr>
        <p:txBody>
          <a:bodyPr>
            <a:normAutofit/>
          </a:bodyPr>
          <a:lstStyle/>
          <a:p>
            <a:r>
              <a:rPr lang="fr-FR" sz="2400" dirty="0" smtClean="0"/>
              <a:t>De quoi s’agit-il?</a:t>
            </a:r>
          </a:p>
          <a:p>
            <a:r>
              <a:rPr lang="fr-FR" sz="2400" dirty="0" smtClean="0"/>
              <a:t>Quels objectifs sont poursuivis?</a:t>
            </a:r>
          </a:p>
          <a:p>
            <a:r>
              <a:rPr lang="fr-FR" sz="2400" dirty="0" smtClean="0"/>
              <a:t>Quelles pratiques existent, ou n’existent pas?</a:t>
            </a:r>
          </a:p>
          <a:p>
            <a:endParaRPr lang="fr-FR" sz="2400" dirty="0"/>
          </a:p>
          <a:p>
            <a:endParaRPr lang="fr-FR" sz="2400" dirty="0" smtClean="0"/>
          </a:p>
          <a:p>
            <a:endParaRPr lang="fr-FR" sz="2400" dirty="0"/>
          </a:p>
          <a:p>
            <a:pPr marL="114300" indent="0" algn="ctr">
              <a:buNone/>
            </a:pPr>
            <a:r>
              <a:rPr lang="fr-FR" sz="2400" b="1" dirty="0" smtClean="0"/>
              <a:t>Y voir plus clair :</a:t>
            </a:r>
          </a:p>
          <a:p>
            <a:r>
              <a:rPr lang="fr-FR" sz="2400" dirty="0" smtClean="0"/>
              <a:t>Se comprendre</a:t>
            </a:r>
          </a:p>
          <a:p>
            <a:r>
              <a:rPr lang="fr-FR" sz="2400" dirty="0" smtClean="0"/>
              <a:t>Vérifier si les objectifs sont atteints, vérifier les effets</a:t>
            </a:r>
          </a:p>
          <a:p>
            <a:r>
              <a:rPr lang="fr-FR" sz="2400" dirty="0" smtClean="0"/>
              <a:t>Voir ce qui existe et n’existe pas, et pourquoi</a:t>
            </a:r>
          </a:p>
        </p:txBody>
      </p:sp>
      <p:sp>
        <p:nvSpPr>
          <p:cNvPr id="4" name="Flèche vers le bas 3"/>
          <p:cNvSpPr/>
          <p:nvPr/>
        </p:nvSpPr>
        <p:spPr>
          <a:xfrm>
            <a:off x="3851598" y="3356992"/>
            <a:ext cx="720080" cy="1008112"/>
          </a:xfrm>
          <a:prstGeom prst="downArrow">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35530495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3" grpId="0" build="p"/>
      <p:bldP spid="4"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ZoneTexte 23"/>
          <p:cNvSpPr txBox="1"/>
          <p:nvPr/>
        </p:nvSpPr>
        <p:spPr>
          <a:xfrm>
            <a:off x="144232" y="188640"/>
            <a:ext cx="4045082" cy="646331"/>
          </a:xfrm>
          <a:prstGeom prst="rect">
            <a:avLst/>
          </a:prstGeom>
          <a:noFill/>
        </p:spPr>
        <p:txBody>
          <a:bodyPr wrap="none" rtlCol="0">
            <a:spAutoFit/>
          </a:bodyPr>
          <a:lstStyle/>
          <a:p>
            <a:r>
              <a:rPr lang="fr-FR" sz="3600" b="1" dirty="0" smtClean="0"/>
              <a:t>Effets des pratiques </a:t>
            </a:r>
            <a:endParaRPr lang="fr-FR" sz="3600" b="1" dirty="0"/>
          </a:p>
        </p:txBody>
      </p:sp>
      <p:cxnSp>
        <p:nvCxnSpPr>
          <p:cNvPr id="4" name="Connecteur droit avec flèche 3"/>
          <p:cNvCxnSpPr/>
          <p:nvPr/>
        </p:nvCxnSpPr>
        <p:spPr>
          <a:xfrm>
            <a:off x="467544" y="1196752"/>
            <a:ext cx="0" cy="5040560"/>
          </a:xfrm>
          <a:prstGeom prst="straightConnector1">
            <a:avLst/>
          </a:prstGeom>
          <a:ln w="50800">
            <a:solidFill>
              <a:srgbClr val="0070C0"/>
            </a:solidFill>
            <a:headEnd type="none"/>
            <a:tailEnd type="none"/>
          </a:ln>
        </p:spPr>
        <p:style>
          <a:lnRef idx="1">
            <a:schemeClr val="accent1"/>
          </a:lnRef>
          <a:fillRef idx="0">
            <a:schemeClr val="accent1"/>
          </a:fillRef>
          <a:effectRef idx="0">
            <a:schemeClr val="accent1"/>
          </a:effectRef>
          <a:fontRef idx="minor">
            <a:schemeClr val="tx1"/>
          </a:fontRef>
        </p:style>
      </p:cxnSp>
      <p:sp>
        <p:nvSpPr>
          <p:cNvPr id="9" name="Espace réservé du contenu 2"/>
          <p:cNvSpPr txBox="1">
            <a:spLocks/>
          </p:cNvSpPr>
          <p:nvPr/>
        </p:nvSpPr>
        <p:spPr>
          <a:xfrm>
            <a:off x="552400" y="1364704"/>
            <a:ext cx="7620000" cy="4800600"/>
          </a:xfrm>
          <a:prstGeom prst="rect">
            <a:avLst/>
          </a:prstGeom>
        </p:spPr>
        <p:txBody>
          <a:bodyPr/>
          <a:lstStyle>
            <a:lvl1pPr marL="342900" indent="-228600" algn="l" defTabSz="914400" rtl="0" eaLnBrk="1" latinLnBrk="0" hangingPunct="1">
              <a:spcBef>
                <a:spcPct val="20000"/>
              </a:spcBef>
              <a:buClr>
                <a:schemeClr val="accent1"/>
              </a:buClr>
              <a:buFont typeface="Arial" pitchFamily="34" charset="0"/>
              <a:buChar char="•"/>
              <a:defRPr sz="2200" kern="1200">
                <a:solidFill>
                  <a:schemeClr val="tx1"/>
                </a:solidFill>
                <a:latin typeface="+mn-lt"/>
                <a:ea typeface="+mn-ea"/>
                <a:cs typeface="+mn-cs"/>
              </a:defRPr>
            </a:lvl1pPr>
            <a:lvl2pPr marL="640080" indent="-228600" algn="l" defTabSz="914400" rtl="0" eaLnBrk="1" latinLnBrk="0" hangingPunct="1">
              <a:spcBef>
                <a:spcPct val="20000"/>
              </a:spcBef>
              <a:buClr>
                <a:schemeClr val="accent2"/>
              </a:buClr>
              <a:buFont typeface="Arial" pitchFamily="34" charset="0"/>
              <a:buChar char="•"/>
              <a:defRPr sz="2000" kern="1200">
                <a:solidFill>
                  <a:schemeClr val="tx1"/>
                </a:solidFill>
                <a:latin typeface="+mn-lt"/>
                <a:ea typeface="+mn-ea"/>
                <a:cs typeface="+mn-cs"/>
              </a:defRPr>
            </a:lvl2pPr>
            <a:lvl3pPr marL="1005840" indent="-228600" algn="l" defTabSz="914400" rtl="0"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3pPr>
            <a:lvl4pPr marL="1280160" indent="-228600" algn="l" defTabSz="914400" rtl="0" eaLnBrk="1" latinLnBrk="0" hangingPunct="1">
              <a:spcBef>
                <a:spcPct val="20000"/>
              </a:spcBef>
              <a:buClr>
                <a:schemeClr val="accent4"/>
              </a:buClr>
              <a:buFont typeface="Arial" pitchFamily="34" charset="0"/>
              <a:buChar char="•"/>
              <a:defRPr sz="1600" kern="1200">
                <a:solidFill>
                  <a:schemeClr val="tx1"/>
                </a:solidFill>
                <a:latin typeface="+mn-lt"/>
                <a:ea typeface="+mn-ea"/>
                <a:cs typeface="+mn-cs"/>
              </a:defRPr>
            </a:lvl4pPr>
            <a:lvl5pPr marL="1554480" indent="-228600" algn="l" defTabSz="914400" rtl="0" eaLnBrk="1" latinLnBrk="0" hangingPunct="1">
              <a:spcBef>
                <a:spcPct val="20000"/>
              </a:spcBef>
              <a:buClr>
                <a:schemeClr val="accent5"/>
              </a:buClr>
              <a:buFont typeface="Arial" pitchFamily="34" charset="0"/>
              <a:buChar char="•"/>
              <a:defRPr sz="1400" kern="1200" baseline="0">
                <a:solidFill>
                  <a:schemeClr val="tx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a:lstStyle>
          <a:p>
            <a:pPr>
              <a:lnSpc>
                <a:spcPts val="4500"/>
              </a:lnSpc>
              <a:buFontTx/>
              <a:buChar char="-"/>
            </a:pPr>
            <a:r>
              <a:rPr lang="fr-FR" sz="2800" dirty="0" smtClean="0"/>
              <a:t>À préciser…</a:t>
            </a:r>
          </a:p>
        </p:txBody>
      </p:sp>
    </p:spTree>
    <p:extLst>
      <p:ext uri="{BB962C8B-B14F-4D97-AF65-F5344CB8AC3E}">
        <p14:creationId xmlns:p14="http://schemas.microsoft.com/office/powerpoint/2010/main" val="1809402772"/>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au 2"/>
          <p:cNvGraphicFramePr>
            <a:graphicFrameLocks noGrp="1"/>
          </p:cNvGraphicFramePr>
          <p:nvPr>
            <p:extLst>
              <p:ext uri="{D42A27DB-BD31-4B8C-83A1-F6EECF244321}">
                <p14:modId xmlns:p14="http://schemas.microsoft.com/office/powerpoint/2010/main" val="876161546"/>
              </p:ext>
            </p:extLst>
          </p:nvPr>
        </p:nvGraphicFramePr>
        <p:xfrm>
          <a:off x="3111" y="0"/>
          <a:ext cx="9140888" cy="6857997"/>
        </p:xfrm>
        <a:graphic>
          <a:graphicData uri="http://schemas.openxmlformats.org/drawingml/2006/table">
            <a:tbl>
              <a:tblPr firstRow="1" bandRow="1">
                <a:tableStyleId>{073A0DAA-6AF3-43AB-8588-CEC1D06C72B9}</a:tableStyleId>
              </a:tblPr>
              <a:tblGrid>
                <a:gridCol w="1544553"/>
                <a:gridCol w="1174251"/>
                <a:gridCol w="1200824"/>
                <a:gridCol w="1286415"/>
                <a:gridCol w="1286415"/>
                <a:gridCol w="1324215"/>
                <a:gridCol w="1324215"/>
              </a:tblGrid>
              <a:tr h="1042767">
                <a:tc>
                  <a:txBody>
                    <a:bodyPr/>
                    <a:lstStyle/>
                    <a:p>
                      <a:pPr algn="ctr"/>
                      <a:r>
                        <a:rPr lang="fr-FR" sz="1800" dirty="0" smtClean="0"/>
                        <a:t>Type</a:t>
                      </a:r>
                      <a:endParaRPr lang="fr-FR" sz="1800" dirty="0"/>
                    </a:p>
                  </a:txBody>
                  <a:tcPr/>
                </a:tc>
                <a:tc>
                  <a:txBody>
                    <a:bodyPr/>
                    <a:lstStyle/>
                    <a:p>
                      <a:pPr algn="ctr"/>
                      <a:r>
                        <a:rPr lang="fr-FR" sz="1800" dirty="0" smtClean="0"/>
                        <a:t>Étape visée</a:t>
                      </a:r>
                      <a:endParaRPr lang="fr-FR" sz="1800" dirty="0"/>
                    </a:p>
                  </a:txBody>
                  <a:tcPr/>
                </a:tc>
                <a:tc>
                  <a:txBody>
                    <a:bodyPr/>
                    <a:lstStyle/>
                    <a:p>
                      <a:pPr algn="ctr"/>
                      <a:r>
                        <a:rPr lang="fr-FR" sz="1800" dirty="0" smtClean="0"/>
                        <a:t>Acteur-objet</a:t>
                      </a:r>
                      <a:endParaRPr lang="fr-FR" sz="1800"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fr-FR" sz="1800" smtClean="0"/>
                        <a:t>Vision des sciences</a:t>
                      </a:r>
                      <a:endParaRPr lang="fr-FR" sz="1800" dirty="0" smtClean="0"/>
                    </a:p>
                  </a:txBody>
                  <a:tcPr/>
                </a:tc>
                <a:tc>
                  <a:txBody>
                    <a:bodyPr/>
                    <a:lstStyle/>
                    <a:p>
                      <a:pPr algn="ctr"/>
                      <a:r>
                        <a:rPr lang="fr-FR" sz="1800" dirty="0" smtClean="0"/>
                        <a:t>Objectifs promoteur</a:t>
                      </a:r>
                      <a:endParaRPr lang="fr-FR" sz="1800"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fr-FR" sz="1800" dirty="0" smtClean="0"/>
                        <a:t>Objectifs participants</a:t>
                      </a:r>
                    </a:p>
                  </a:txBody>
                  <a:tcPr/>
                </a:tc>
                <a:tc>
                  <a:txBody>
                    <a:bodyPr/>
                    <a:lstStyle/>
                    <a:p>
                      <a:pPr algn="ctr"/>
                      <a:r>
                        <a:rPr lang="fr-FR" sz="1800" dirty="0" smtClean="0"/>
                        <a:t>Effets</a:t>
                      </a:r>
                      <a:endParaRPr lang="fr-FR" sz="1800" dirty="0"/>
                    </a:p>
                  </a:txBody>
                  <a:tcPr/>
                </a:tc>
              </a:tr>
              <a:tr h="729937">
                <a:tc>
                  <a:txBody>
                    <a:bodyPr/>
                    <a:lstStyle/>
                    <a:p>
                      <a:r>
                        <a:rPr lang="fr-FR" sz="1600" dirty="0" smtClean="0"/>
                        <a:t>Décision</a:t>
                      </a:r>
                    </a:p>
                  </a:txBody>
                  <a:tcPr/>
                </a:tc>
                <a:tc>
                  <a:txBody>
                    <a:bodyPr/>
                    <a:lstStyle/>
                    <a:p>
                      <a:r>
                        <a:rPr lang="fr-FR" sz="1600" dirty="0" smtClean="0"/>
                        <a:t>Orientation</a:t>
                      </a:r>
                      <a:endParaRPr lang="fr-FR" sz="1600" dirty="0"/>
                    </a:p>
                  </a:txBody>
                  <a:tcPr/>
                </a:tc>
                <a:tc>
                  <a:txBody>
                    <a:bodyPr/>
                    <a:lstStyle/>
                    <a:p>
                      <a:r>
                        <a:rPr lang="fr-FR" sz="1600" dirty="0" smtClean="0"/>
                        <a:t>Scientifique</a:t>
                      </a:r>
                    </a:p>
                  </a:txBody>
                  <a:tcPr/>
                </a:tc>
                <a:tc>
                  <a:txBody>
                    <a:bodyPr/>
                    <a:lstStyle/>
                    <a:p>
                      <a:r>
                        <a:rPr lang="fr-FR" sz="1600" dirty="0" smtClean="0"/>
                        <a:t>Apolitique</a:t>
                      </a:r>
                      <a:endParaRPr lang="fr-FR" sz="1600" dirty="0"/>
                    </a:p>
                  </a:txBody>
                  <a:tcPr/>
                </a:tc>
                <a:tc>
                  <a:txBody>
                    <a:bodyPr/>
                    <a:lstStyle/>
                    <a:p>
                      <a:r>
                        <a:rPr lang="fr-FR" sz="1600" dirty="0" smtClean="0"/>
                        <a:t>Promotion</a:t>
                      </a:r>
                      <a:endParaRPr lang="fr-FR" sz="1600" dirty="0"/>
                    </a:p>
                  </a:txBody>
                  <a:tcPr/>
                </a:tc>
                <a:tc>
                  <a:txBody>
                    <a:bodyPr/>
                    <a:lstStyle/>
                    <a:p>
                      <a:r>
                        <a:rPr lang="fr-FR" sz="1600" dirty="0" smtClean="0"/>
                        <a:t>…</a:t>
                      </a:r>
                      <a:endParaRPr lang="fr-FR" sz="1600" dirty="0"/>
                    </a:p>
                  </a:txBody>
                  <a:tcPr/>
                </a:tc>
                <a:tc>
                  <a:txBody>
                    <a:bodyPr/>
                    <a:lstStyle/>
                    <a:p>
                      <a:r>
                        <a:rPr lang="fr-FR" sz="1600" dirty="0" smtClean="0"/>
                        <a:t>…</a:t>
                      </a:r>
                      <a:endParaRPr lang="fr-FR" sz="1600" dirty="0"/>
                    </a:p>
                  </a:txBody>
                  <a:tcPr/>
                </a:tc>
              </a:tr>
              <a:tr h="729937">
                <a:tc>
                  <a:txBody>
                    <a:bodyPr/>
                    <a:lstStyle/>
                    <a:p>
                      <a:r>
                        <a:rPr lang="fr-FR" sz="1600" dirty="0" smtClean="0"/>
                        <a:t>Pratique</a:t>
                      </a:r>
                      <a:endParaRPr lang="fr-FR" sz="1600" dirty="0"/>
                    </a:p>
                  </a:txBody>
                  <a:tcPr/>
                </a:tc>
                <a:tc>
                  <a:txBody>
                    <a:bodyPr/>
                    <a:lstStyle/>
                    <a:p>
                      <a:r>
                        <a:rPr lang="fr-FR" sz="1600" dirty="0" smtClean="0"/>
                        <a:t>Question</a:t>
                      </a:r>
                      <a:endParaRPr lang="fr-FR" sz="1600" dirty="0"/>
                    </a:p>
                  </a:txBody>
                  <a:tcPr/>
                </a:tc>
                <a:tc>
                  <a:txBody>
                    <a:bodyPr/>
                    <a:lstStyle/>
                    <a:p>
                      <a:r>
                        <a:rPr lang="fr-FR" sz="1600" dirty="0" smtClean="0"/>
                        <a:t>Société civile</a:t>
                      </a:r>
                      <a:endParaRPr lang="fr-FR" sz="1600" dirty="0"/>
                    </a:p>
                  </a:txBody>
                  <a:tcPr/>
                </a:tc>
                <a:tc>
                  <a:txBody>
                    <a:bodyPr/>
                    <a:lstStyle/>
                    <a:p>
                      <a:endParaRPr lang="fr-FR" sz="1600" dirty="0"/>
                    </a:p>
                  </a:txBody>
                  <a:tcPr/>
                </a:tc>
                <a:tc>
                  <a:txBody>
                    <a:bodyPr/>
                    <a:lstStyle/>
                    <a:p>
                      <a:r>
                        <a:rPr lang="fr-FR" sz="1600" dirty="0" smtClean="0"/>
                        <a:t>Culture</a:t>
                      </a:r>
                      <a:r>
                        <a:rPr lang="fr-FR" sz="1600" baseline="0" dirty="0" smtClean="0"/>
                        <a:t> sc.</a:t>
                      </a:r>
                      <a:endParaRPr lang="fr-FR" sz="1600" dirty="0"/>
                    </a:p>
                  </a:txBody>
                  <a:tcPr/>
                </a:tc>
                <a:tc>
                  <a:txBody>
                    <a:bodyPr/>
                    <a:lstStyle/>
                    <a:p>
                      <a:endParaRPr lang="fr-FR" sz="1600" dirty="0"/>
                    </a:p>
                  </a:txBody>
                  <a:tcPr/>
                </a:tc>
                <a:tc>
                  <a:txBody>
                    <a:bodyPr/>
                    <a:lstStyle/>
                    <a:p>
                      <a:endParaRPr lang="fr-FR" sz="1600" dirty="0"/>
                    </a:p>
                  </a:txBody>
                  <a:tcPr/>
                </a:tc>
              </a:tr>
              <a:tr h="713615">
                <a:tc>
                  <a:txBody>
                    <a:bodyPr/>
                    <a:lstStyle/>
                    <a:p>
                      <a:r>
                        <a:rPr lang="fr-FR" sz="1600" dirty="0" smtClean="0"/>
                        <a:t>Communication</a:t>
                      </a:r>
                    </a:p>
                    <a:p>
                      <a:endParaRPr lang="fr-FR" sz="1600" dirty="0"/>
                    </a:p>
                  </a:txBody>
                  <a:tcPr/>
                </a:tc>
                <a:tc>
                  <a:txBody>
                    <a:bodyPr/>
                    <a:lstStyle/>
                    <a:p>
                      <a:r>
                        <a:rPr lang="fr-FR" sz="1600" dirty="0" smtClean="0"/>
                        <a:t>Production</a:t>
                      </a:r>
                      <a:endParaRPr lang="fr-FR" sz="1600" dirty="0"/>
                    </a:p>
                  </a:txBody>
                  <a:tcPr/>
                </a:tc>
                <a:tc>
                  <a:txBody>
                    <a:bodyPr/>
                    <a:lstStyle/>
                    <a:p>
                      <a:r>
                        <a:rPr lang="fr-FR" sz="1600" dirty="0" smtClean="0"/>
                        <a:t>Médiateur</a:t>
                      </a:r>
                      <a:endParaRPr lang="fr-FR" sz="1600" dirty="0"/>
                    </a:p>
                  </a:txBody>
                  <a:tcPr/>
                </a:tc>
                <a:tc>
                  <a:txBody>
                    <a:bodyPr/>
                    <a:lstStyle/>
                    <a:p>
                      <a:endParaRPr lang="fr-FR" sz="1600" dirty="0"/>
                    </a:p>
                  </a:txBody>
                  <a:tcPr/>
                </a:tc>
                <a:tc>
                  <a:txBody>
                    <a:bodyPr/>
                    <a:lstStyle/>
                    <a:p>
                      <a:r>
                        <a:rPr lang="fr-FR" sz="1600" dirty="0" smtClean="0"/>
                        <a:t>Effets positifs</a:t>
                      </a:r>
                      <a:endParaRPr lang="fr-FR" sz="1600" dirty="0"/>
                    </a:p>
                  </a:txBody>
                  <a:tcPr/>
                </a:tc>
                <a:tc>
                  <a:txBody>
                    <a:bodyPr/>
                    <a:lstStyle/>
                    <a:p>
                      <a:endParaRPr lang="fr-FR" sz="1600" dirty="0"/>
                    </a:p>
                  </a:txBody>
                  <a:tcPr/>
                </a:tc>
                <a:tc>
                  <a:txBody>
                    <a:bodyPr/>
                    <a:lstStyle/>
                    <a:p>
                      <a:endParaRPr lang="fr-FR" sz="1600" dirty="0"/>
                    </a:p>
                  </a:txBody>
                  <a:tcPr/>
                </a:tc>
              </a:tr>
              <a:tr h="729937">
                <a:tc>
                  <a:txBody>
                    <a:bodyPr/>
                    <a:lstStyle/>
                    <a:p>
                      <a:r>
                        <a:rPr lang="fr-FR" sz="1600" dirty="0" smtClean="0"/>
                        <a:t>Reconnaissance</a:t>
                      </a:r>
                      <a:endParaRPr lang="fr-FR" sz="1600" dirty="0"/>
                    </a:p>
                  </a:txBody>
                  <a:tcPr/>
                </a:tc>
                <a:tc>
                  <a:txBody>
                    <a:bodyPr/>
                    <a:lstStyle/>
                    <a:p>
                      <a:r>
                        <a:rPr lang="fr-FR" sz="1600" dirty="0" smtClean="0"/>
                        <a:t>Application</a:t>
                      </a:r>
                      <a:endParaRPr lang="fr-FR" sz="1600" dirty="0"/>
                    </a:p>
                  </a:txBody>
                  <a:tcPr/>
                </a:tc>
                <a:tc>
                  <a:txBody>
                    <a:bodyPr/>
                    <a:lstStyle/>
                    <a:p>
                      <a:r>
                        <a:rPr lang="fr-FR" sz="1600" dirty="0" smtClean="0"/>
                        <a:t>Décideur</a:t>
                      </a:r>
                      <a:endParaRPr lang="fr-FR" sz="16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sz="1600" dirty="0" smtClean="0"/>
                        <a:t>Politique</a:t>
                      </a:r>
                    </a:p>
                  </a:txBody>
                  <a:tcPr/>
                </a:tc>
                <a:tc>
                  <a:txBody>
                    <a:bodyPr/>
                    <a:lstStyle/>
                    <a:p>
                      <a:r>
                        <a:rPr lang="fr-FR" sz="1600" dirty="0" smtClean="0"/>
                        <a:t>Effets négatifs</a:t>
                      </a:r>
                      <a:endParaRPr lang="fr-FR" sz="1600" dirty="0"/>
                    </a:p>
                  </a:txBody>
                  <a:tcPr/>
                </a:tc>
                <a:tc>
                  <a:txBody>
                    <a:bodyPr/>
                    <a:lstStyle/>
                    <a:p>
                      <a:endParaRPr lang="fr-FR" sz="1600" dirty="0"/>
                    </a:p>
                  </a:txBody>
                  <a:tcPr/>
                </a:tc>
                <a:tc>
                  <a:txBody>
                    <a:bodyPr/>
                    <a:lstStyle/>
                    <a:p>
                      <a:endParaRPr lang="fr-FR" sz="1600" dirty="0"/>
                    </a:p>
                  </a:txBody>
                  <a:tcPr/>
                </a:tc>
              </a:tr>
              <a:tr h="729937">
                <a:tc>
                  <a:txBody>
                    <a:bodyPr/>
                    <a:lstStyle/>
                    <a:p>
                      <a:endParaRPr lang="fr-FR" sz="1600"/>
                    </a:p>
                  </a:txBody>
                  <a:tcPr/>
                </a:tc>
                <a:tc>
                  <a:txBody>
                    <a:bodyPr/>
                    <a:lstStyle/>
                    <a:p>
                      <a:r>
                        <a:rPr lang="fr-FR" sz="1600" dirty="0" smtClean="0"/>
                        <a:t>Diffusion</a:t>
                      </a:r>
                      <a:endParaRPr lang="fr-FR" sz="1600" dirty="0"/>
                    </a:p>
                  </a:txBody>
                  <a:tcPr/>
                </a:tc>
                <a:tc>
                  <a:txBody>
                    <a:bodyPr/>
                    <a:lstStyle/>
                    <a:p>
                      <a:r>
                        <a:rPr lang="fr-FR" sz="1600" dirty="0" smtClean="0"/>
                        <a:t>Privé</a:t>
                      </a:r>
                      <a:endParaRPr lang="fr-FR" sz="1600" dirty="0"/>
                    </a:p>
                  </a:txBody>
                  <a:tcPr/>
                </a:tc>
                <a:tc>
                  <a:txBody>
                    <a:bodyPr/>
                    <a:lstStyle/>
                    <a:p>
                      <a:endParaRPr lang="fr-FR" sz="1600" dirty="0"/>
                    </a:p>
                  </a:txBody>
                  <a:tcPr/>
                </a:tc>
                <a:tc>
                  <a:txBody>
                    <a:bodyPr/>
                    <a:lstStyle/>
                    <a:p>
                      <a:r>
                        <a:rPr lang="fr-FR" sz="1600" dirty="0" smtClean="0"/>
                        <a:t>Réflexion</a:t>
                      </a:r>
                      <a:endParaRPr lang="fr-FR" sz="1600" dirty="0"/>
                    </a:p>
                  </a:txBody>
                  <a:tcPr/>
                </a:tc>
                <a:tc>
                  <a:txBody>
                    <a:bodyPr/>
                    <a:lstStyle/>
                    <a:p>
                      <a:endParaRPr lang="fr-FR" sz="1600" dirty="0"/>
                    </a:p>
                  </a:txBody>
                  <a:tcPr/>
                </a:tc>
                <a:tc>
                  <a:txBody>
                    <a:bodyPr/>
                    <a:lstStyle/>
                    <a:p>
                      <a:endParaRPr lang="fr-FR" sz="1600" dirty="0"/>
                    </a:p>
                  </a:txBody>
                  <a:tcPr/>
                </a:tc>
              </a:tr>
              <a:tr h="725965">
                <a:tc>
                  <a:txBody>
                    <a:bodyPr/>
                    <a:lstStyle/>
                    <a:p>
                      <a:endParaRPr lang="fr-FR" sz="1600" dirty="0"/>
                    </a:p>
                  </a:txBody>
                  <a:tcPr/>
                </a:tc>
                <a:tc>
                  <a:txBody>
                    <a:bodyPr/>
                    <a:lstStyle/>
                    <a:p>
                      <a:endParaRPr lang="fr-FR" sz="1600"/>
                    </a:p>
                  </a:txBody>
                  <a:tcPr/>
                </a:tc>
                <a:tc>
                  <a:txBody>
                    <a:bodyPr/>
                    <a:lstStyle/>
                    <a:p>
                      <a:endParaRPr lang="fr-FR" sz="1600" dirty="0"/>
                    </a:p>
                  </a:txBody>
                  <a:tcPr/>
                </a:tc>
                <a:tc>
                  <a:txBody>
                    <a:bodyPr/>
                    <a:lstStyle/>
                    <a:p>
                      <a:endParaRPr lang="fr-FR" sz="1600" dirty="0"/>
                    </a:p>
                  </a:txBody>
                  <a:tcPr/>
                </a:tc>
                <a:tc>
                  <a:txBody>
                    <a:bodyPr/>
                    <a:lstStyle/>
                    <a:p>
                      <a:r>
                        <a:rPr lang="fr-FR" sz="1600" dirty="0" smtClean="0"/>
                        <a:t>Dialogue</a:t>
                      </a:r>
                      <a:endParaRPr lang="fr-FR" sz="1600" dirty="0"/>
                    </a:p>
                  </a:txBody>
                  <a:tcPr/>
                </a:tc>
                <a:tc>
                  <a:txBody>
                    <a:bodyPr/>
                    <a:lstStyle/>
                    <a:p>
                      <a:endParaRPr lang="fr-FR" sz="1600" dirty="0"/>
                    </a:p>
                  </a:txBody>
                  <a:tcPr/>
                </a:tc>
                <a:tc>
                  <a:txBody>
                    <a:bodyPr/>
                    <a:lstStyle/>
                    <a:p>
                      <a:endParaRPr lang="fr-FR" sz="1600" dirty="0"/>
                    </a:p>
                  </a:txBody>
                  <a:tcPr/>
                </a:tc>
              </a:tr>
              <a:tr h="729937">
                <a:tc>
                  <a:txBody>
                    <a:bodyPr/>
                    <a:lstStyle/>
                    <a:p>
                      <a:endParaRPr lang="fr-FR" sz="1600" dirty="0"/>
                    </a:p>
                  </a:txBody>
                  <a:tcPr/>
                </a:tc>
                <a:tc>
                  <a:txBody>
                    <a:bodyPr/>
                    <a:lstStyle/>
                    <a:p>
                      <a:endParaRPr lang="fr-FR" sz="1600" dirty="0"/>
                    </a:p>
                  </a:txBody>
                  <a:tcPr/>
                </a:tc>
                <a:tc>
                  <a:txBody>
                    <a:bodyPr/>
                    <a:lstStyle/>
                    <a:p>
                      <a:endParaRPr lang="fr-FR" sz="1600" dirty="0"/>
                    </a:p>
                  </a:txBody>
                  <a:tcPr/>
                </a:tc>
                <a:tc>
                  <a:txBody>
                    <a:bodyPr/>
                    <a:lstStyle/>
                    <a:p>
                      <a:endParaRPr lang="fr-FR" sz="1600" dirty="0"/>
                    </a:p>
                  </a:txBody>
                  <a:tcPr/>
                </a:tc>
                <a:tc>
                  <a:txBody>
                    <a:bodyPr/>
                    <a:lstStyle/>
                    <a:p>
                      <a:r>
                        <a:rPr lang="fr-FR" sz="1600" dirty="0" smtClean="0"/>
                        <a:t>Relativiser</a:t>
                      </a:r>
                      <a:endParaRPr lang="fr-FR" sz="1600" dirty="0"/>
                    </a:p>
                  </a:txBody>
                  <a:tcPr/>
                </a:tc>
                <a:tc>
                  <a:txBody>
                    <a:bodyPr/>
                    <a:lstStyle/>
                    <a:p>
                      <a:endParaRPr lang="fr-FR" sz="1600" dirty="0"/>
                    </a:p>
                  </a:txBody>
                  <a:tcPr/>
                </a:tc>
                <a:tc>
                  <a:txBody>
                    <a:bodyPr/>
                    <a:lstStyle/>
                    <a:p>
                      <a:endParaRPr lang="fr-FR" sz="1600" dirty="0"/>
                    </a:p>
                  </a:txBody>
                  <a:tcPr/>
                </a:tc>
              </a:tr>
              <a:tr h="725965">
                <a:tc>
                  <a:txBody>
                    <a:bodyPr/>
                    <a:lstStyle/>
                    <a:p>
                      <a:endParaRPr lang="fr-FR" sz="1600" dirty="0"/>
                    </a:p>
                  </a:txBody>
                  <a:tcPr/>
                </a:tc>
                <a:tc>
                  <a:txBody>
                    <a:bodyPr/>
                    <a:lstStyle/>
                    <a:p>
                      <a:endParaRPr lang="fr-FR" sz="1600" dirty="0"/>
                    </a:p>
                  </a:txBody>
                  <a:tcPr/>
                </a:tc>
                <a:tc>
                  <a:txBody>
                    <a:bodyPr/>
                    <a:lstStyle/>
                    <a:p>
                      <a:endParaRPr lang="fr-FR" sz="1600" dirty="0"/>
                    </a:p>
                  </a:txBody>
                  <a:tcPr/>
                </a:tc>
                <a:tc>
                  <a:txBody>
                    <a:bodyPr/>
                    <a:lstStyle/>
                    <a:p>
                      <a:endParaRPr lang="fr-FR" sz="1600" dirty="0"/>
                    </a:p>
                  </a:txBody>
                  <a:tcPr/>
                </a:tc>
                <a:tc>
                  <a:txBody>
                    <a:bodyPr/>
                    <a:lstStyle/>
                    <a:p>
                      <a:r>
                        <a:rPr lang="fr-FR" sz="1600" dirty="0" smtClean="0"/>
                        <a:t>Politiser</a:t>
                      </a:r>
                      <a:endParaRPr lang="fr-FR" sz="1600" dirty="0"/>
                    </a:p>
                  </a:txBody>
                  <a:tcPr/>
                </a:tc>
                <a:tc>
                  <a:txBody>
                    <a:bodyPr/>
                    <a:lstStyle/>
                    <a:p>
                      <a:endParaRPr lang="fr-FR" sz="1600" dirty="0"/>
                    </a:p>
                  </a:txBody>
                  <a:tcPr/>
                </a:tc>
                <a:tc>
                  <a:txBody>
                    <a:bodyPr/>
                    <a:lstStyle/>
                    <a:p>
                      <a:endParaRPr lang="fr-FR" sz="1600" dirty="0"/>
                    </a:p>
                  </a:txBody>
                  <a:tcPr/>
                </a:tc>
              </a:tr>
            </a:tbl>
          </a:graphicData>
        </a:graphic>
      </p:graphicFrame>
      <p:sp>
        <p:nvSpPr>
          <p:cNvPr id="2" name="Double flèche verticale 1"/>
          <p:cNvSpPr/>
          <p:nvPr/>
        </p:nvSpPr>
        <p:spPr>
          <a:xfrm>
            <a:off x="4355976" y="1527583"/>
            <a:ext cx="288032" cy="1440160"/>
          </a:xfrm>
          <a:prstGeom prst="upDownArrow">
            <a:avLst/>
          </a:prstGeom>
          <a:solidFill>
            <a:schemeClr val="accent2">
              <a:lumMod val="50000"/>
            </a:schemeClr>
          </a:solidFill>
          <a:ln>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104306168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395536" y="1412776"/>
            <a:ext cx="7620000" cy="4555976"/>
          </a:xfrm>
        </p:spPr>
        <p:txBody>
          <a:bodyPr>
            <a:noAutofit/>
          </a:bodyPr>
          <a:lstStyle/>
          <a:p>
            <a:pPr>
              <a:spcAft>
                <a:spcPts val="600"/>
              </a:spcAft>
            </a:pPr>
            <a:r>
              <a:rPr lang="fr-FR" sz="2800" dirty="0" smtClean="0"/>
              <a:t>Compléter mon cadre d’analyse</a:t>
            </a:r>
          </a:p>
          <a:p>
            <a:pPr>
              <a:spcAft>
                <a:spcPts val="600"/>
              </a:spcAft>
            </a:pPr>
            <a:r>
              <a:rPr lang="fr-FR" sz="2800" dirty="0" smtClean="0"/>
              <a:t>Affiner (réflexion, étude de pratiques)…</a:t>
            </a:r>
          </a:p>
          <a:p>
            <a:pPr>
              <a:spcAft>
                <a:spcPts val="600"/>
              </a:spcAft>
            </a:pPr>
            <a:r>
              <a:rPr lang="fr-FR" sz="2800" dirty="0" smtClean="0"/>
              <a:t>Utiliser</a:t>
            </a:r>
          </a:p>
          <a:p>
            <a:pPr>
              <a:spcAft>
                <a:spcPts val="600"/>
              </a:spcAft>
            </a:pPr>
            <a:endParaRPr lang="fr-FR" sz="2800" dirty="0" smtClean="0"/>
          </a:p>
          <a:p>
            <a:pPr>
              <a:spcAft>
                <a:spcPts val="600"/>
              </a:spcAft>
            </a:pPr>
            <a:endParaRPr lang="fr-FR" sz="2800" dirty="0"/>
          </a:p>
          <a:p>
            <a:pPr>
              <a:spcAft>
                <a:spcPts val="600"/>
              </a:spcAft>
            </a:pPr>
            <a:r>
              <a:rPr lang="fr-FR" sz="2800" dirty="0" smtClean="0"/>
              <a:t>Ce qui existe, ce qui n’existe pas</a:t>
            </a:r>
          </a:p>
          <a:p>
            <a:pPr>
              <a:spcAft>
                <a:spcPts val="600"/>
              </a:spcAft>
            </a:pPr>
            <a:r>
              <a:rPr lang="fr-FR" sz="2800" dirty="0" smtClean="0"/>
              <a:t>Concordance objectifs des promoteurs, objectifs des participants, effets</a:t>
            </a:r>
          </a:p>
        </p:txBody>
      </p:sp>
      <p:sp>
        <p:nvSpPr>
          <p:cNvPr id="2" name="Titre 1"/>
          <p:cNvSpPr>
            <a:spLocks noGrp="1"/>
          </p:cNvSpPr>
          <p:nvPr>
            <p:ph type="title"/>
          </p:nvPr>
        </p:nvSpPr>
        <p:spPr>
          <a:xfrm>
            <a:off x="457200" y="413792"/>
            <a:ext cx="7620000" cy="1143000"/>
          </a:xfrm>
        </p:spPr>
        <p:txBody>
          <a:bodyPr/>
          <a:lstStyle/>
          <a:p>
            <a:r>
              <a:rPr lang="fr-FR" sz="4400" dirty="0" smtClean="0"/>
              <a:t>La suite des choses</a:t>
            </a:r>
            <a:endParaRPr lang="fr-FR" sz="4400" dirty="0"/>
          </a:p>
        </p:txBody>
      </p:sp>
      <p:sp>
        <p:nvSpPr>
          <p:cNvPr id="4" name="Flèche vers le bas 3"/>
          <p:cNvSpPr/>
          <p:nvPr/>
        </p:nvSpPr>
        <p:spPr>
          <a:xfrm>
            <a:off x="3825387" y="3098914"/>
            <a:ext cx="700253" cy="1029139"/>
          </a:xfrm>
          <a:prstGeom prst="downArrow">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163557231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395536" y="1412776"/>
            <a:ext cx="7620000" cy="4555976"/>
          </a:xfrm>
        </p:spPr>
        <p:txBody>
          <a:bodyPr>
            <a:noAutofit/>
          </a:bodyPr>
          <a:lstStyle/>
          <a:p>
            <a:pPr marL="114300" indent="0">
              <a:spcAft>
                <a:spcPts val="600"/>
              </a:spcAft>
              <a:buNone/>
            </a:pPr>
            <a:endParaRPr lang="fr-FR" sz="2800" dirty="0" smtClean="0"/>
          </a:p>
          <a:p>
            <a:pPr marL="114300" indent="0">
              <a:spcAft>
                <a:spcPts val="600"/>
              </a:spcAft>
              <a:buNone/>
            </a:pPr>
            <a:endParaRPr lang="fr-FR" sz="2800" dirty="0"/>
          </a:p>
          <a:p>
            <a:pPr marL="114300" indent="0">
              <a:spcAft>
                <a:spcPts val="600"/>
              </a:spcAft>
              <a:buNone/>
            </a:pPr>
            <a:endParaRPr lang="fr-FR" sz="2800" dirty="0" smtClean="0"/>
          </a:p>
          <a:p>
            <a:pPr marL="114300" indent="0">
              <a:spcAft>
                <a:spcPts val="600"/>
              </a:spcAft>
              <a:buNone/>
            </a:pPr>
            <a:r>
              <a:rPr lang="fr-FR" sz="2800" dirty="0" smtClean="0"/>
              <a:t>melissa.lieutenant-gosselin.1@ulaval.ca</a:t>
            </a:r>
          </a:p>
          <a:p>
            <a:pPr>
              <a:spcAft>
                <a:spcPts val="600"/>
              </a:spcAft>
            </a:pPr>
            <a:endParaRPr lang="fr-FR" sz="2800" dirty="0" smtClean="0"/>
          </a:p>
        </p:txBody>
      </p:sp>
      <p:sp>
        <p:nvSpPr>
          <p:cNvPr id="2" name="Titre 1"/>
          <p:cNvSpPr>
            <a:spLocks noGrp="1"/>
          </p:cNvSpPr>
          <p:nvPr>
            <p:ph type="title"/>
          </p:nvPr>
        </p:nvSpPr>
        <p:spPr>
          <a:xfrm>
            <a:off x="457200" y="413792"/>
            <a:ext cx="7620000" cy="1143000"/>
          </a:xfrm>
        </p:spPr>
        <p:txBody>
          <a:bodyPr/>
          <a:lstStyle/>
          <a:p>
            <a:r>
              <a:rPr lang="fr-FR" sz="4400" dirty="0" smtClean="0"/>
              <a:t>La suite des choses</a:t>
            </a:r>
            <a:endParaRPr lang="fr-FR" sz="4400" dirty="0"/>
          </a:p>
        </p:txBody>
      </p:sp>
    </p:spTree>
    <p:extLst>
      <p:ext uri="{BB962C8B-B14F-4D97-AF65-F5344CB8AC3E}">
        <p14:creationId xmlns:p14="http://schemas.microsoft.com/office/powerpoint/2010/main" val="3184094150"/>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956219442"/>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ZoneTexte 23"/>
          <p:cNvSpPr txBox="1"/>
          <p:nvPr/>
        </p:nvSpPr>
        <p:spPr>
          <a:xfrm>
            <a:off x="144232" y="188640"/>
            <a:ext cx="6566478" cy="646331"/>
          </a:xfrm>
          <a:prstGeom prst="rect">
            <a:avLst/>
          </a:prstGeom>
          <a:noFill/>
        </p:spPr>
        <p:txBody>
          <a:bodyPr wrap="none" rtlCol="0">
            <a:spAutoFit/>
          </a:bodyPr>
          <a:lstStyle/>
          <a:p>
            <a:r>
              <a:rPr lang="fr-FR" sz="3600" b="1" dirty="0" smtClean="0"/>
              <a:t>Acteurs (instigateurs) et « objet »</a:t>
            </a:r>
            <a:endParaRPr lang="fr-FR" sz="3600" b="1" dirty="0"/>
          </a:p>
        </p:txBody>
      </p:sp>
      <p:sp>
        <p:nvSpPr>
          <p:cNvPr id="20" name="Rectangle à coins arrondis 19"/>
          <p:cNvSpPr/>
          <p:nvPr/>
        </p:nvSpPr>
        <p:spPr>
          <a:xfrm>
            <a:off x="535865" y="1268760"/>
            <a:ext cx="2448272" cy="1080120"/>
          </a:xfrm>
          <a:prstGeom prst="roundRect">
            <a:avLst/>
          </a:prstGeom>
          <a:noFill/>
          <a:ln>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3200" b="1" dirty="0" smtClean="0">
                <a:solidFill>
                  <a:schemeClr val="tx1"/>
                </a:solidFill>
              </a:rPr>
              <a:t>Scientifiques</a:t>
            </a:r>
            <a:endParaRPr lang="fr-FR" sz="3200" b="1" dirty="0">
              <a:solidFill>
                <a:schemeClr val="tx1"/>
              </a:solidFill>
            </a:endParaRPr>
          </a:p>
        </p:txBody>
      </p:sp>
      <p:sp>
        <p:nvSpPr>
          <p:cNvPr id="21" name="Rectangle à coins arrondis 20"/>
          <p:cNvSpPr/>
          <p:nvPr/>
        </p:nvSpPr>
        <p:spPr>
          <a:xfrm>
            <a:off x="5436096" y="1268760"/>
            <a:ext cx="2448272" cy="1080120"/>
          </a:xfrm>
          <a:prstGeom prst="roundRect">
            <a:avLst/>
          </a:prstGeom>
          <a:noFill/>
          <a:ln>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3200" b="1" dirty="0" smtClean="0">
                <a:solidFill>
                  <a:schemeClr val="tx1"/>
                </a:solidFill>
              </a:rPr>
              <a:t>Société civile</a:t>
            </a:r>
            <a:endParaRPr lang="fr-FR" sz="3200" b="1" dirty="0">
              <a:solidFill>
                <a:schemeClr val="tx1"/>
              </a:solidFill>
            </a:endParaRPr>
          </a:p>
        </p:txBody>
      </p:sp>
      <p:sp>
        <p:nvSpPr>
          <p:cNvPr id="23" name="Rectangle à coins arrondis 22"/>
          <p:cNvSpPr/>
          <p:nvPr/>
        </p:nvSpPr>
        <p:spPr>
          <a:xfrm>
            <a:off x="2984137" y="3176972"/>
            <a:ext cx="2448272" cy="1080120"/>
          </a:xfrm>
          <a:prstGeom prst="roundRect">
            <a:avLst/>
          </a:prstGeom>
          <a:noFill/>
          <a:ln>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3200" b="1" dirty="0" smtClean="0">
                <a:solidFill>
                  <a:schemeClr val="tx1"/>
                </a:solidFill>
              </a:rPr>
              <a:t>Médiateurs</a:t>
            </a:r>
            <a:endParaRPr lang="fr-FR" sz="3200" b="1" dirty="0">
              <a:solidFill>
                <a:schemeClr val="tx1"/>
              </a:solidFill>
            </a:endParaRPr>
          </a:p>
        </p:txBody>
      </p:sp>
      <p:sp>
        <p:nvSpPr>
          <p:cNvPr id="25" name="Rectangle à coins arrondis 24"/>
          <p:cNvSpPr/>
          <p:nvPr/>
        </p:nvSpPr>
        <p:spPr>
          <a:xfrm>
            <a:off x="5432409" y="5157192"/>
            <a:ext cx="2448272" cy="1080120"/>
          </a:xfrm>
          <a:prstGeom prst="roundRect">
            <a:avLst/>
          </a:prstGeom>
          <a:noFill/>
          <a:ln>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3200" b="1" dirty="0" smtClean="0">
                <a:solidFill>
                  <a:schemeClr val="tx1"/>
                </a:solidFill>
              </a:rPr>
              <a:t>Privé</a:t>
            </a:r>
            <a:endParaRPr lang="fr-FR" sz="3200" b="1" dirty="0">
              <a:solidFill>
                <a:schemeClr val="tx1"/>
              </a:solidFill>
            </a:endParaRPr>
          </a:p>
        </p:txBody>
      </p:sp>
      <p:sp>
        <p:nvSpPr>
          <p:cNvPr id="32" name="Rectangle à coins arrondis 31"/>
          <p:cNvSpPr/>
          <p:nvPr/>
        </p:nvSpPr>
        <p:spPr>
          <a:xfrm>
            <a:off x="487571" y="5157192"/>
            <a:ext cx="2448272" cy="1080120"/>
          </a:xfrm>
          <a:prstGeom prst="roundRect">
            <a:avLst/>
          </a:prstGeom>
          <a:noFill/>
          <a:ln>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3200" b="1" dirty="0" smtClean="0">
                <a:solidFill>
                  <a:schemeClr val="tx1"/>
                </a:solidFill>
              </a:rPr>
              <a:t>Décideurs</a:t>
            </a:r>
            <a:endParaRPr lang="fr-FR" sz="3200" b="1" dirty="0">
              <a:solidFill>
                <a:schemeClr val="tx1"/>
              </a:solidFill>
            </a:endParaRPr>
          </a:p>
        </p:txBody>
      </p:sp>
      <p:cxnSp>
        <p:nvCxnSpPr>
          <p:cNvPr id="5" name="Connecteur en angle 4"/>
          <p:cNvCxnSpPr>
            <a:stCxn id="20" idx="3"/>
            <a:endCxn id="20" idx="2"/>
          </p:cNvCxnSpPr>
          <p:nvPr/>
        </p:nvCxnSpPr>
        <p:spPr>
          <a:xfrm flipH="1">
            <a:off x="1760001" y="1808820"/>
            <a:ext cx="1224136" cy="540060"/>
          </a:xfrm>
          <a:prstGeom prst="bentConnector4">
            <a:avLst>
              <a:gd name="adj1" fmla="val -41565"/>
              <a:gd name="adj2" fmla="val 186023"/>
            </a:avLst>
          </a:prstGeom>
          <a:ln w="50800">
            <a:solidFill>
              <a:srgbClr val="00B0F0"/>
            </a:solidFill>
            <a:tailEnd type="triangle"/>
          </a:ln>
        </p:spPr>
        <p:style>
          <a:lnRef idx="1">
            <a:schemeClr val="accent1"/>
          </a:lnRef>
          <a:fillRef idx="0">
            <a:schemeClr val="accent1"/>
          </a:fillRef>
          <a:effectRef idx="0">
            <a:schemeClr val="accent1"/>
          </a:effectRef>
          <a:fontRef idx="minor">
            <a:schemeClr val="tx1"/>
          </a:fontRef>
        </p:style>
      </p:cxnSp>
      <p:cxnSp>
        <p:nvCxnSpPr>
          <p:cNvPr id="10" name="Connecteur droit avec flèche 9"/>
          <p:cNvCxnSpPr>
            <a:stCxn id="20" idx="3"/>
            <a:endCxn id="21" idx="1"/>
          </p:cNvCxnSpPr>
          <p:nvPr/>
        </p:nvCxnSpPr>
        <p:spPr>
          <a:xfrm>
            <a:off x="2984137" y="1808820"/>
            <a:ext cx="2451959" cy="0"/>
          </a:xfrm>
          <a:prstGeom prst="straightConnector1">
            <a:avLst/>
          </a:prstGeom>
          <a:ln w="50800">
            <a:solidFill>
              <a:srgbClr val="92D050"/>
            </a:solidFill>
            <a:tailEnd type="arrow"/>
          </a:ln>
        </p:spPr>
        <p:style>
          <a:lnRef idx="1">
            <a:schemeClr val="accent1"/>
          </a:lnRef>
          <a:fillRef idx="0">
            <a:schemeClr val="accent1"/>
          </a:fillRef>
          <a:effectRef idx="0">
            <a:schemeClr val="accent1"/>
          </a:effectRef>
          <a:fontRef idx="minor">
            <a:schemeClr val="tx1"/>
          </a:fontRef>
        </p:style>
      </p:cxnSp>
      <p:cxnSp>
        <p:nvCxnSpPr>
          <p:cNvPr id="15" name="Connecteur droit avec flèche 14"/>
          <p:cNvCxnSpPr>
            <a:stCxn id="21" idx="1"/>
            <a:endCxn id="20" idx="3"/>
          </p:cNvCxnSpPr>
          <p:nvPr/>
        </p:nvCxnSpPr>
        <p:spPr>
          <a:xfrm flipH="1">
            <a:off x="2984137" y="1808820"/>
            <a:ext cx="2451959" cy="0"/>
          </a:xfrm>
          <a:prstGeom prst="straightConnector1">
            <a:avLst/>
          </a:prstGeom>
          <a:ln w="50800">
            <a:solidFill>
              <a:srgbClr val="C00000"/>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496673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2"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right)">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wipe(left)">
                                      <p:cBhvr>
                                        <p:cTn id="12" dur="500"/>
                                        <p:tgtEl>
                                          <p:spTgt spid="10"/>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2" fill="hold" nodeType="clickEffect">
                                  <p:stCondLst>
                                    <p:cond delay="0"/>
                                  </p:stCondLst>
                                  <p:childTnLst>
                                    <p:set>
                                      <p:cBhvr>
                                        <p:cTn id="16" dur="1" fill="hold">
                                          <p:stCondLst>
                                            <p:cond delay="0"/>
                                          </p:stCondLst>
                                        </p:cTn>
                                        <p:tgtEl>
                                          <p:spTgt spid="15"/>
                                        </p:tgtEl>
                                        <p:attrNameLst>
                                          <p:attrName>style.visibility</p:attrName>
                                        </p:attrNameLst>
                                      </p:cBhvr>
                                      <p:to>
                                        <p:strVal val="visible"/>
                                      </p:to>
                                    </p:set>
                                    <p:animEffect transition="in" filter="wipe(right)">
                                      <p:cBhvr>
                                        <p:cTn id="17"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457200" y="1844824"/>
            <a:ext cx="7620000" cy="4555976"/>
          </a:xfrm>
        </p:spPr>
        <p:txBody>
          <a:bodyPr>
            <a:normAutofit/>
          </a:bodyPr>
          <a:lstStyle/>
          <a:p>
            <a:r>
              <a:rPr lang="fr-FR" sz="2400" dirty="0" smtClean="0"/>
              <a:t>Voir si nécessaire…</a:t>
            </a:r>
          </a:p>
          <a:p>
            <a:r>
              <a:rPr lang="fr-FR" sz="2400" dirty="0" smtClean="0"/>
              <a:t>Réflexion onto et </a:t>
            </a:r>
            <a:r>
              <a:rPr lang="fr-FR" sz="2400" dirty="0" err="1" smtClean="0"/>
              <a:t>épistémo</a:t>
            </a:r>
            <a:r>
              <a:rPr lang="fr-FR" sz="2400" dirty="0" smtClean="0"/>
              <a:t> : posture critique, constructivisme, recherche participative</a:t>
            </a:r>
          </a:p>
          <a:p>
            <a:r>
              <a:rPr lang="fr-FR" sz="2400" dirty="0" smtClean="0"/>
              <a:t>Réflexion éthique : catastrophes environnementales, sociales, santés, risques, marchandisation du savoir</a:t>
            </a:r>
          </a:p>
          <a:p>
            <a:r>
              <a:rPr lang="fr-FR" sz="2400" dirty="0" smtClean="0"/>
              <a:t>Recherches sociologiques, historiques, etc. : politique en science, science en politique</a:t>
            </a:r>
          </a:p>
        </p:txBody>
      </p:sp>
      <p:sp>
        <p:nvSpPr>
          <p:cNvPr id="2" name="Titre 1"/>
          <p:cNvSpPr>
            <a:spLocks noGrp="1"/>
          </p:cNvSpPr>
          <p:nvPr>
            <p:ph type="title"/>
          </p:nvPr>
        </p:nvSpPr>
        <p:spPr>
          <a:xfrm>
            <a:off x="457200" y="413792"/>
            <a:ext cx="7620000" cy="1143000"/>
          </a:xfrm>
        </p:spPr>
        <p:txBody>
          <a:bodyPr/>
          <a:lstStyle/>
          <a:p>
            <a:r>
              <a:rPr lang="fr-FR" sz="4400" dirty="0" smtClean="0"/>
              <a:t>Introduction</a:t>
            </a:r>
            <a:endParaRPr lang="fr-FR" sz="4400" dirty="0"/>
          </a:p>
        </p:txBody>
      </p:sp>
    </p:spTree>
    <p:extLst>
      <p:ext uri="{BB962C8B-B14F-4D97-AF65-F5344CB8AC3E}">
        <p14:creationId xmlns:p14="http://schemas.microsoft.com/office/powerpoint/2010/main" val="3686019803"/>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457200" y="1844824"/>
            <a:ext cx="7620000" cy="4555976"/>
          </a:xfrm>
        </p:spPr>
        <p:txBody>
          <a:bodyPr>
            <a:normAutofit/>
          </a:bodyPr>
          <a:lstStyle/>
          <a:p>
            <a:pPr>
              <a:spcAft>
                <a:spcPts val="1200"/>
              </a:spcAft>
            </a:pPr>
            <a:r>
              <a:rPr lang="fr-FR" sz="2400" dirty="0" smtClean="0"/>
              <a:t>Théorisation ancrée</a:t>
            </a:r>
            <a:endParaRPr lang="fr-FR" sz="2400" dirty="0" smtClean="0">
              <a:solidFill>
                <a:srgbClr val="FF0000"/>
              </a:solidFill>
              <a:effectLst>
                <a:outerShdw blurRad="38100" dist="38100" dir="2700000" algn="tl">
                  <a:srgbClr val="000000">
                    <a:alpha val="43137"/>
                  </a:srgbClr>
                </a:outerShdw>
              </a:effectLst>
            </a:endParaRPr>
          </a:p>
          <a:p>
            <a:pPr>
              <a:spcAft>
                <a:spcPts val="1200"/>
              </a:spcAft>
            </a:pPr>
            <a:r>
              <a:rPr lang="fr-FR" sz="2400" dirty="0" smtClean="0"/>
              <a:t>Proposer des critères de classification</a:t>
            </a:r>
          </a:p>
          <a:p>
            <a:pPr>
              <a:spcAft>
                <a:spcPts val="1200"/>
              </a:spcAft>
            </a:pPr>
            <a:r>
              <a:rPr lang="fr-FR" sz="2400" dirty="0" smtClean="0"/>
              <a:t>Existe, mais technique et uniquement pour la participation citoyenne (</a:t>
            </a:r>
            <a:r>
              <a:rPr lang="fr-FR" sz="2400" dirty="0" err="1" smtClean="0"/>
              <a:t>Rf</a:t>
            </a:r>
            <a:r>
              <a:rPr lang="fr-FR" sz="2400" dirty="0" smtClean="0">
                <a:solidFill>
                  <a:srgbClr val="FF0000"/>
                </a:solidFill>
                <a:effectLst>
                  <a:outerShdw blurRad="38100" dist="38100" dir="2700000" algn="tl">
                    <a:srgbClr val="000000">
                      <a:alpha val="43137"/>
                    </a:srgbClr>
                  </a:outerShdw>
                </a:effectLst>
              </a:rPr>
              <a:t>)</a:t>
            </a:r>
            <a:endParaRPr lang="fr-FR" sz="2400" dirty="0" smtClean="0"/>
          </a:p>
          <a:p>
            <a:pPr>
              <a:spcAft>
                <a:spcPts val="1200"/>
              </a:spcAft>
            </a:pPr>
            <a:r>
              <a:rPr lang="fr-FR" sz="2400" dirty="0" smtClean="0"/>
              <a:t>Analyse du sens, pas normatif : rendre compte de la complexité (Clarke, 2005)</a:t>
            </a:r>
          </a:p>
          <a:p>
            <a:pPr>
              <a:spcAft>
                <a:spcPts val="1200"/>
              </a:spcAft>
            </a:pPr>
            <a:r>
              <a:rPr lang="fr-FR" sz="2400" dirty="0" smtClean="0"/>
              <a:t>Analyse des pratiques existantes (objectifs), entrevues avec personnes clé</a:t>
            </a:r>
          </a:p>
        </p:txBody>
      </p:sp>
      <p:sp>
        <p:nvSpPr>
          <p:cNvPr id="2" name="Titre 1"/>
          <p:cNvSpPr>
            <a:spLocks noGrp="1"/>
          </p:cNvSpPr>
          <p:nvPr>
            <p:ph type="title"/>
          </p:nvPr>
        </p:nvSpPr>
        <p:spPr>
          <a:xfrm>
            <a:off x="457200" y="413792"/>
            <a:ext cx="7620000" cy="1143000"/>
          </a:xfrm>
        </p:spPr>
        <p:txBody>
          <a:bodyPr/>
          <a:lstStyle/>
          <a:p>
            <a:r>
              <a:rPr lang="fr-FR" sz="4400" dirty="0" smtClean="0"/>
              <a:t>Méthode</a:t>
            </a:r>
            <a:endParaRPr lang="fr-FR" sz="4400" dirty="0"/>
          </a:p>
        </p:txBody>
      </p:sp>
    </p:spTree>
    <p:extLst>
      <p:ext uri="{BB962C8B-B14F-4D97-AF65-F5344CB8AC3E}">
        <p14:creationId xmlns:p14="http://schemas.microsoft.com/office/powerpoint/2010/main" val="363973596"/>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457200" y="1844824"/>
            <a:ext cx="7620000" cy="4555976"/>
          </a:xfrm>
        </p:spPr>
        <p:txBody>
          <a:bodyPr>
            <a:normAutofit/>
          </a:bodyPr>
          <a:lstStyle/>
          <a:p>
            <a:r>
              <a:rPr lang="fr-FR" sz="2400" dirty="0" smtClean="0"/>
              <a:t>Analyse de discours</a:t>
            </a:r>
          </a:p>
          <a:p>
            <a:r>
              <a:rPr lang="fr-FR" sz="2400" dirty="0" smtClean="0"/>
              <a:t>Entrevues (à venir)</a:t>
            </a:r>
          </a:p>
          <a:p>
            <a:r>
              <a:rPr lang="fr-FR" sz="2400" dirty="0" smtClean="0"/>
              <a:t>Codifier → catégoriser → théoriser</a:t>
            </a:r>
          </a:p>
          <a:p>
            <a:endParaRPr lang="fr-FR" sz="2400" dirty="0"/>
          </a:p>
          <a:p>
            <a:r>
              <a:rPr lang="fr-FR" sz="2400" dirty="0" smtClean="0"/>
              <a:t>Aller-retour données empiriques-construction théorique</a:t>
            </a:r>
          </a:p>
          <a:p>
            <a:r>
              <a:rPr lang="fr-FR" sz="2400" dirty="0" smtClean="0"/>
              <a:t>Saturation empirique</a:t>
            </a:r>
          </a:p>
        </p:txBody>
      </p:sp>
      <p:sp>
        <p:nvSpPr>
          <p:cNvPr id="2" name="Titre 1"/>
          <p:cNvSpPr>
            <a:spLocks noGrp="1"/>
          </p:cNvSpPr>
          <p:nvPr>
            <p:ph type="title"/>
          </p:nvPr>
        </p:nvSpPr>
        <p:spPr>
          <a:xfrm>
            <a:off x="457200" y="413792"/>
            <a:ext cx="7620000" cy="1143000"/>
          </a:xfrm>
        </p:spPr>
        <p:txBody>
          <a:bodyPr/>
          <a:lstStyle/>
          <a:p>
            <a:r>
              <a:rPr lang="fr-FR" sz="4400" dirty="0" smtClean="0"/>
              <a:t>Théorisation ancrée</a:t>
            </a:r>
            <a:endParaRPr lang="fr-FR" sz="4400" dirty="0"/>
          </a:p>
        </p:txBody>
      </p:sp>
    </p:spTree>
    <p:extLst>
      <p:ext uri="{BB962C8B-B14F-4D97-AF65-F5344CB8AC3E}">
        <p14:creationId xmlns:p14="http://schemas.microsoft.com/office/powerpoint/2010/main" val="2270645259"/>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ZoneTexte 23"/>
          <p:cNvSpPr txBox="1"/>
          <p:nvPr/>
        </p:nvSpPr>
        <p:spPr>
          <a:xfrm>
            <a:off x="144232" y="188640"/>
            <a:ext cx="3917547" cy="646331"/>
          </a:xfrm>
          <a:prstGeom prst="rect">
            <a:avLst/>
          </a:prstGeom>
          <a:noFill/>
        </p:spPr>
        <p:txBody>
          <a:bodyPr wrap="none" rtlCol="0">
            <a:spAutoFit/>
          </a:bodyPr>
          <a:lstStyle/>
          <a:p>
            <a:r>
              <a:rPr lang="fr-FR" sz="3600" b="1" dirty="0" smtClean="0"/>
              <a:t>Moyens (exemples)</a:t>
            </a:r>
            <a:endParaRPr lang="fr-FR" sz="3600" b="1" dirty="0"/>
          </a:p>
        </p:txBody>
      </p:sp>
      <p:sp>
        <p:nvSpPr>
          <p:cNvPr id="9" name="Espace réservé du contenu 2"/>
          <p:cNvSpPr txBox="1">
            <a:spLocks/>
          </p:cNvSpPr>
          <p:nvPr/>
        </p:nvSpPr>
        <p:spPr>
          <a:xfrm>
            <a:off x="179512" y="980728"/>
            <a:ext cx="7920880" cy="4800600"/>
          </a:xfrm>
          <a:prstGeom prst="rect">
            <a:avLst/>
          </a:prstGeom>
        </p:spPr>
        <p:txBody>
          <a:bodyPr/>
          <a:lstStyle>
            <a:lvl1pPr marL="342900" indent="-228600" algn="l" defTabSz="914400" rtl="0" eaLnBrk="1" latinLnBrk="0" hangingPunct="1">
              <a:spcBef>
                <a:spcPct val="20000"/>
              </a:spcBef>
              <a:buClr>
                <a:schemeClr val="accent1"/>
              </a:buClr>
              <a:buFont typeface="Arial" pitchFamily="34" charset="0"/>
              <a:buChar char="•"/>
              <a:defRPr sz="2200" kern="1200">
                <a:solidFill>
                  <a:schemeClr val="tx1"/>
                </a:solidFill>
                <a:latin typeface="+mn-lt"/>
                <a:ea typeface="+mn-ea"/>
                <a:cs typeface="+mn-cs"/>
              </a:defRPr>
            </a:lvl1pPr>
            <a:lvl2pPr marL="640080" indent="-228600" algn="l" defTabSz="914400" rtl="0" eaLnBrk="1" latinLnBrk="0" hangingPunct="1">
              <a:spcBef>
                <a:spcPct val="20000"/>
              </a:spcBef>
              <a:buClr>
                <a:schemeClr val="accent2"/>
              </a:buClr>
              <a:buFont typeface="Arial" pitchFamily="34" charset="0"/>
              <a:buChar char="•"/>
              <a:defRPr sz="2000" kern="1200">
                <a:solidFill>
                  <a:schemeClr val="tx1"/>
                </a:solidFill>
                <a:latin typeface="+mn-lt"/>
                <a:ea typeface="+mn-ea"/>
                <a:cs typeface="+mn-cs"/>
              </a:defRPr>
            </a:lvl2pPr>
            <a:lvl3pPr marL="1005840" indent="-228600" algn="l" defTabSz="914400" rtl="0"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3pPr>
            <a:lvl4pPr marL="1280160" indent="-228600" algn="l" defTabSz="914400" rtl="0" eaLnBrk="1" latinLnBrk="0" hangingPunct="1">
              <a:spcBef>
                <a:spcPct val="20000"/>
              </a:spcBef>
              <a:buClr>
                <a:schemeClr val="accent4"/>
              </a:buClr>
              <a:buFont typeface="Arial" pitchFamily="34" charset="0"/>
              <a:buChar char="•"/>
              <a:defRPr sz="1600" kern="1200">
                <a:solidFill>
                  <a:schemeClr val="tx1"/>
                </a:solidFill>
                <a:latin typeface="+mn-lt"/>
                <a:ea typeface="+mn-ea"/>
                <a:cs typeface="+mn-cs"/>
              </a:defRPr>
            </a:lvl4pPr>
            <a:lvl5pPr marL="1554480" indent="-228600" algn="l" defTabSz="914400" rtl="0" eaLnBrk="1" latinLnBrk="0" hangingPunct="1">
              <a:spcBef>
                <a:spcPct val="20000"/>
              </a:spcBef>
              <a:buClr>
                <a:schemeClr val="accent5"/>
              </a:buClr>
              <a:buFont typeface="Arial" pitchFamily="34" charset="0"/>
              <a:buChar char="•"/>
              <a:defRPr sz="1400" kern="1200" baseline="0">
                <a:solidFill>
                  <a:schemeClr val="tx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a:lstStyle>
          <a:p>
            <a:r>
              <a:rPr lang="fr-FR" sz="2800" dirty="0" smtClean="0"/>
              <a:t>Engagement social du scientifique</a:t>
            </a:r>
          </a:p>
          <a:p>
            <a:r>
              <a:rPr lang="fr-FR" sz="2800" dirty="0" smtClean="0"/>
              <a:t>Nouvelle méthodologie scientifique</a:t>
            </a:r>
          </a:p>
          <a:p>
            <a:r>
              <a:rPr lang="fr-FR" sz="2800" dirty="0" smtClean="0"/>
              <a:t>Entrée des scientifiques dans l’espace public</a:t>
            </a:r>
          </a:p>
          <a:p>
            <a:r>
              <a:rPr lang="fr-FR" sz="2800" dirty="0" smtClean="0"/>
              <a:t>Reconnaissance des autres savoirs</a:t>
            </a:r>
          </a:p>
          <a:p>
            <a:r>
              <a:rPr lang="fr-FR" sz="2800" dirty="0" smtClean="0"/>
              <a:t>Reconnaissance des limites de la sciences</a:t>
            </a:r>
          </a:p>
          <a:p>
            <a:r>
              <a:rPr lang="fr-FR" sz="2800" dirty="0"/>
              <a:t>Veille citoyenne ou </a:t>
            </a:r>
            <a:r>
              <a:rPr lang="fr-FR" sz="2800" dirty="0" smtClean="0"/>
              <a:t>scientifique</a:t>
            </a:r>
          </a:p>
          <a:p>
            <a:r>
              <a:rPr lang="fr-FR" sz="2800" dirty="0" smtClean="0"/>
              <a:t>Débats sur les orientations</a:t>
            </a:r>
          </a:p>
          <a:p>
            <a:r>
              <a:rPr lang="fr-FR" sz="2800" dirty="0" smtClean="0"/>
              <a:t>Débat sur les applications</a:t>
            </a:r>
          </a:p>
          <a:p>
            <a:r>
              <a:rPr lang="fr-FR" sz="2800" dirty="0"/>
              <a:t>Libre accès aux </a:t>
            </a:r>
            <a:r>
              <a:rPr lang="fr-FR" sz="2800" dirty="0" smtClean="0"/>
              <a:t>connaissances</a:t>
            </a:r>
          </a:p>
          <a:p>
            <a:r>
              <a:rPr lang="fr-FR" sz="2800" dirty="0" smtClean="0"/>
              <a:t>Augmenter communication scientifique (</a:t>
            </a:r>
            <a:r>
              <a:rPr lang="fr-FR" sz="2800" dirty="0" err="1" smtClean="0"/>
              <a:t>qlé</a:t>
            </a:r>
            <a:r>
              <a:rPr lang="fr-FR" sz="2800" dirty="0" smtClean="0"/>
              <a:t>, </a:t>
            </a:r>
            <a:r>
              <a:rPr lang="fr-FR" sz="2800" dirty="0" err="1" smtClean="0"/>
              <a:t>qté</a:t>
            </a:r>
            <a:r>
              <a:rPr lang="fr-FR" sz="2800" dirty="0" smtClean="0"/>
              <a:t>)</a:t>
            </a:r>
            <a:endParaRPr lang="fr-FR" sz="2800" dirty="0"/>
          </a:p>
          <a:p>
            <a:endParaRPr lang="fr-FR" sz="2800" dirty="0" smtClean="0"/>
          </a:p>
          <a:p>
            <a:endParaRPr lang="fr-FR" sz="2800" dirty="0"/>
          </a:p>
          <a:p>
            <a:endParaRPr lang="fr-FR" sz="2800" dirty="0"/>
          </a:p>
          <a:p>
            <a:endParaRPr lang="fr-FR" sz="2800" dirty="0" smtClean="0"/>
          </a:p>
          <a:p>
            <a:pPr>
              <a:lnSpc>
                <a:spcPts val="4500"/>
              </a:lnSpc>
            </a:pPr>
            <a:endParaRPr lang="fr-FR" sz="3200" dirty="0"/>
          </a:p>
        </p:txBody>
      </p:sp>
    </p:spTree>
    <p:extLst>
      <p:ext uri="{BB962C8B-B14F-4D97-AF65-F5344CB8AC3E}">
        <p14:creationId xmlns:p14="http://schemas.microsoft.com/office/powerpoint/2010/main" val="217344609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395536" y="1412776"/>
            <a:ext cx="7620000" cy="4555976"/>
          </a:xfrm>
        </p:spPr>
        <p:txBody>
          <a:bodyPr>
            <a:noAutofit/>
          </a:bodyPr>
          <a:lstStyle/>
          <a:p>
            <a:pPr>
              <a:spcAft>
                <a:spcPts val="600"/>
              </a:spcAft>
            </a:pPr>
            <a:r>
              <a:rPr lang="fr-FR" sz="2800" dirty="0" smtClean="0"/>
              <a:t>Diverses pratiques qui s’en réclament ou que j’identifie comme pouvant en être :</a:t>
            </a:r>
          </a:p>
          <a:p>
            <a:pPr lvl="1">
              <a:spcAft>
                <a:spcPts val="600"/>
              </a:spcAft>
            </a:pPr>
            <a:r>
              <a:rPr lang="fr-FR" sz="2600" dirty="0" smtClean="0"/>
              <a:t>Bars des sciences</a:t>
            </a:r>
          </a:p>
          <a:p>
            <a:pPr lvl="1">
              <a:spcAft>
                <a:spcPts val="600"/>
              </a:spcAft>
            </a:pPr>
            <a:r>
              <a:rPr lang="fr-FR" sz="2600" dirty="0" smtClean="0"/>
              <a:t>Recherche collaborative</a:t>
            </a:r>
          </a:p>
          <a:p>
            <a:pPr lvl="1">
              <a:spcAft>
                <a:spcPts val="600"/>
              </a:spcAft>
            </a:pPr>
            <a:r>
              <a:rPr lang="fr-FR" sz="2600" dirty="0" smtClean="0"/>
              <a:t>Comité d’éthique de la recherche</a:t>
            </a:r>
          </a:p>
          <a:p>
            <a:pPr lvl="1">
              <a:spcAft>
                <a:spcPts val="600"/>
              </a:spcAft>
            </a:pPr>
            <a:r>
              <a:rPr lang="fr-FR" sz="2600" dirty="0" smtClean="0"/>
              <a:t>Fondation sciences citoyennes</a:t>
            </a:r>
          </a:p>
          <a:p>
            <a:pPr lvl="1">
              <a:spcAft>
                <a:spcPts val="600"/>
              </a:spcAft>
            </a:pPr>
            <a:r>
              <a:rPr lang="fr-FR" sz="2600" dirty="0" err="1" smtClean="0"/>
              <a:t>Contructivisme</a:t>
            </a:r>
            <a:endParaRPr lang="fr-FR" sz="2600" dirty="0" smtClean="0"/>
          </a:p>
          <a:p>
            <a:pPr lvl="1">
              <a:spcAft>
                <a:spcPts val="600"/>
              </a:spcAft>
            </a:pPr>
            <a:r>
              <a:rPr lang="fr-FR" sz="2600" dirty="0" smtClean="0"/>
              <a:t>…</a:t>
            </a:r>
          </a:p>
        </p:txBody>
      </p:sp>
      <p:sp>
        <p:nvSpPr>
          <p:cNvPr id="2" name="Titre 1"/>
          <p:cNvSpPr>
            <a:spLocks noGrp="1"/>
          </p:cNvSpPr>
          <p:nvPr>
            <p:ph type="title"/>
          </p:nvPr>
        </p:nvSpPr>
        <p:spPr>
          <a:xfrm>
            <a:off x="457200" y="413792"/>
            <a:ext cx="7620000" cy="1143000"/>
          </a:xfrm>
        </p:spPr>
        <p:txBody>
          <a:bodyPr/>
          <a:lstStyle/>
          <a:p>
            <a:r>
              <a:rPr lang="fr-FR" sz="4400" dirty="0" smtClean="0"/>
              <a:t>Étude des pratiques de DS</a:t>
            </a:r>
            <a:endParaRPr lang="fr-FR" sz="4400" dirty="0"/>
          </a:p>
        </p:txBody>
      </p:sp>
    </p:spTree>
    <p:extLst>
      <p:ext uri="{BB962C8B-B14F-4D97-AF65-F5344CB8AC3E}">
        <p14:creationId xmlns:p14="http://schemas.microsoft.com/office/powerpoint/2010/main" val="2796668757"/>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p:cNvSpPr txBox="1"/>
          <p:nvPr/>
        </p:nvSpPr>
        <p:spPr>
          <a:xfrm>
            <a:off x="1710" y="36950"/>
            <a:ext cx="8386713" cy="6832640"/>
          </a:xfrm>
          <a:prstGeom prst="rect">
            <a:avLst/>
          </a:prstGeom>
          <a:noFill/>
        </p:spPr>
        <p:txBody>
          <a:bodyPr wrap="square" rtlCol="0">
            <a:spAutoFit/>
          </a:bodyPr>
          <a:lstStyle/>
          <a:p>
            <a:r>
              <a:rPr lang="fr-FR" sz="2400" b="1" dirty="0" smtClean="0"/>
              <a:t>Comité québécois Sciences et démocratie</a:t>
            </a:r>
          </a:p>
          <a:p>
            <a:r>
              <a:rPr lang="fr-CA" sz="2000" dirty="0"/>
              <a:t>Ceci étant dit, le Comité québécois choisit d’œuvrer de manière particulière auprès des milieux scientifique et universitaire et des réseaux qui les regroupent et les représentent.  Étant au cœur du développement des connaissances, ceux-ci sont particulièrement en mesure </a:t>
            </a:r>
            <a:r>
              <a:rPr lang="fr-CA" sz="2000" b="1" dirty="0"/>
              <a:t>d’éclairer les situations et les débats </a:t>
            </a:r>
            <a:r>
              <a:rPr lang="fr-CA" sz="2000" dirty="0"/>
              <a:t>dans le contexte québécois à condition d’adopter eux-mêmes un </a:t>
            </a:r>
            <a:r>
              <a:rPr lang="fr-CA" sz="2000" b="1" dirty="0"/>
              <a:t>regard critique sur leurs propres pratiques</a:t>
            </a:r>
            <a:r>
              <a:rPr lang="fr-CA" sz="2000" dirty="0"/>
              <a:t> étant bien conscients de </a:t>
            </a:r>
            <a:r>
              <a:rPr lang="fr-CA" sz="2000" b="1" dirty="0"/>
              <a:t>leurs responsabilités professionnelles et citoyennes</a:t>
            </a:r>
            <a:r>
              <a:rPr lang="fr-CA" sz="2000" dirty="0" smtClean="0"/>
              <a:t>.</a:t>
            </a:r>
          </a:p>
          <a:p>
            <a:endParaRPr lang="fr-CA" sz="2000" dirty="0"/>
          </a:p>
          <a:p>
            <a:r>
              <a:rPr lang="fr-CA" sz="2000" dirty="0"/>
              <a:t>Le Comité se donne alors comme mandat de </a:t>
            </a:r>
            <a:r>
              <a:rPr lang="fr-CA" sz="2000" b="1" dirty="0"/>
              <a:t>circuler l’information entre les scientifiques et les universitaires</a:t>
            </a:r>
            <a:r>
              <a:rPr lang="fr-CA" sz="2000" dirty="0"/>
              <a:t> et de susciter des </a:t>
            </a:r>
            <a:r>
              <a:rPr lang="fr-CA" sz="2000" b="1" dirty="0"/>
              <a:t>échanges</a:t>
            </a:r>
            <a:r>
              <a:rPr lang="fr-CA" sz="2000" dirty="0"/>
              <a:t> afin de faire émerger un réseau de « </a:t>
            </a:r>
            <a:r>
              <a:rPr lang="fr-CA" sz="2000" b="1" dirty="0"/>
              <a:t>scientifiques responsables </a:t>
            </a:r>
            <a:r>
              <a:rPr lang="fr-CA" sz="2000" dirty="0"/>
              <a:t>» qui puisse interagir sur la scène publique, avec les milieux politiques et la société civile</a:t>
            </a:r>
            <a:r>
              <a:rPr lang="fr-CA" sz="2000" dirty="0" smtClean="0"/>
              <a:t>.</a:t>
            </a:r>
          </a:p>
          <a:p>
            <a:endParaRPr lang="fr-CA" sz="2000" dirty="0"/>
          </a:p>
          <a:p>
            <a:r>
              <a:rPr lang="fr-CA" sz="2000" dirty="0"/>
              <a:t>Le Comité vise aussi à favoriser le </a:t>
            </a:r>
            <a:r>
              <a:rPr lang="fr-CA" sz="2000" b="1" dirty="0"/>
              <a:t>dialogue entre les scientifiques et les mouvements et organisations de la société  civile </a:t>
            </a:r>
            <a:r>
              <a:rPr lang="fr-CA" sz="2000" dirty="0"/>
              <a:t>non seulement afin de les </a:t>
            </a:r>
            <a:r>
              <a:rPr lang="fr-CA" sz="2000" b="1" dirty="0"/>
              <a:t>informer</a:t>
            </a:r>
            <a:r>
              <a:rPr lang="fr-CA" sz="2000" dirty="0"/>
              <a:t> mais aussi pour susciter leur engagement  volontaire au sein </a:t>
            </a:r>
            <a:r>
              <a:rPr lang="fr-CA" sz="2000" b="1" dirty="0"/>
              <a:t>des débats visant à orienter les politiques </a:t>
            </a:r>
            <a:r>
              <a:rPr lang="fr-CA" sz="2000" dirty="0"/>
              <a:t>dans tous les domaines pour lesquels les recherches scientifiques et les innovations jouent un rôle important</a:t>
            </a:r>
            <a:r>
              <a:rPr lang="fr-CA" sz="2000" dirty="0" smtClean="0"/>
              <a:t>.</a:t>
            </a:r>
          </a:p>
          <a:p>
            <a:endParaRPr lang="fr-CA" dirty="0"/>
          </a:p>
          <a:p>
            <a:r>
              <a:rPr lang="fr-CA" dirty="0" smtClean="0">
                <a:hlinkClick r:id="rId2"/>
              </a:rPr>
              <a:t>http</a:t>
            </a:r>
            <a:r>
              <a:rPr lang="fr-CA" dirty="0">
                <a:hlinkClick r:id="rId2"/>
              </a:rPr>
              <a:t>://fmsd-quebec.org/sciences-democratie-quebec/orientations-et-objectifs-du-comite/</a:t>
            </a:r>
            <a:endParaRPr lang="fr-CA" dirty="0"/>
          </a:p>
        </p:txBody>
      </p:sp>
    </p:spTree>
    <p:extLst>
      <p:ext uri="{BB962C8B-B14F-4D97-AF65-F5344CB8AC3E}">
        <p14:creationId xmlns:p14="http://schemas.microsoft.com/office/powerpoint/2010/main" val="3504757252"/>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p:cNvSpPr txBox="1"/>
          <p:nvPr/>
        </p:nvSpPr>
        <p:spPr>
          <a:xfrm>
            <a:off x="1710" y="36950"/>
            <a:ext cx="8386713" cy="6340197"/>
          </a:xfrm>
          <a:prstGeom prst="rect">
            <a:avLst/>
          </a:prstGeom>
          <a:noFill/>
        </p:spPr>
        <p:txBody>
          <a:bodyPr wrap="square" rtlCol="0">
            <a:spAutoFit/>
          </a:bodyPr>
          <a:lstStyle/>
          <a:p>
            <a:r>
              <a:rPr lang="fr-FR" sz="3600" b="1" dirty="0" smtClean="0"/>
              <a:t>Comité québécois Sciences et démocratie</a:t>
            </a:r>
          </a:p>
          <a:p>
            <a:endParaRPr lang="fr-CA" dirty="0" smtClean="0"/>
          </a:p>
          <a:p>
            <a:r>
              <a:rPr lang="fr-CA" sz="3200" b="1" dirty="0" smtClean="0"/>
              <a:t>Type : </a:t>
            </a:r>
            <a:r>
              <a:rPr lang="fr-CA" sz="2400" dirty="0" smtClean="0"/>
              <a:t>Communication</a:t>
            </a:r>
          </a:p>
          <a:p>
            <a:endParaRPr lang="fr-CA" b="1" dirty="0"/>
          </a:p>
          <a:p>
            <a:r>
              <a:rPr lang="fr-CA" sz="3200" b="1" dirty="0" smtClean="0"/>
              <a:t>Étape : </a:t>
            </a:r>
            <a:r>
              <a:rPr lang="fr-CA" sz="2400" dirty="0"/>
              <a:t>Application, Diffusion, (Orientations  : pas tant en science, qu’en général)</a:t>
            </a:r>
          </a:p>
          <a:p>
            <a:endParaRPr lang="fr-CA" b="1" dirty="0"/>
          </a:p>
          <a:p>
            <a:r>
              <a:rPr lang="fr-CA" sz="3200" b="1" dirty="0" smtClean="0"/>
              <a:t>Acteurs : </a:t>
            </a:r>
            <a:r>
              <a:rPr lang="fr-CA" sz="2400" dirty="0"/>
              <a:t>Scientifiques → scientifiques, Scientifiques → société civile, Scientifiques → décideurs</a:t>
            </a:r>
          </a:p>
          <a:p>
            <a:endParaRPr lang="fr-CA" b="1" dirty="0" smtClean="0"/>
          </a:p>
          <a:p>
            <a:r>
              <a:rPr lang="fr-CA" sz="3200" b="1" dirty="0" smtClean="0"/>
              <a:t>Objectifs : </a:t>
            </a:r>
            <a:r>
              <a:rPr lang="fr-CA" sz="2400" dirty="0"/>
              <a:t>Réflexion, Dialogue, Effets positifs, Effets négatifs</a:t>
            </a:r>
          </a:p>
          <a:p>
            <a:endParaRPr lang="fr-CA" sz="2400" dirty="0"/>
          </a:p>
          <a:p>
            <a:r>
              <a:rPr lang="fr-CA" sz="3200" b="1" dirty="0"/>
              <a:t>Moyens : </a:t>
            </a:r>
            <a:r>
              <a:rPr lang="fr-CA" sz="2400" dirty="0"/>
              <a:t>réflexion critique du scientifique sur sa pratique, engagement sociale et politique du scientifique, entrée du scientifique dans le débat public (</a:t>
            </a:r>
            <a:r>
              <a:rPr lang="fr-CA" sz="2400" dirty="0" smtClean="0"/>
              <a:t>impacts et décisions politiques)</a:t>
            </a:r>
            <a:endParaRPr lang="fr-CA" sz="2400" dirty="0"/>
          </a:p>
          <a:p>
            <a:endParaRPr lang="fr-CA" b="1" dirty="0" smtClean="0"/>
          </a:p>
        </p:txBody>
      </p:sp>
    </p:spTree>
    <p:extLst>
      <p:ext uri="{BB962C8B-B14F-4D97-AF65-F5344CB8AC3E}">
        <p14:creationId xmlns:p14="http://schemas.microsoft.com/office/powerpoint/2010/main" val="596758500"/>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ZoneTexte 23"/>
          <p:cNvSpPr txBox="1"/>
          <p:nvPr/>
        </p:nvSpPr>
        <p:spPr>
          <a:xfrm>
            <a:off x="144232" y="188640"/>
            <a:ext cx="7667164" cy="646331"/>
          </a:xfrm>
          <a:prstGeom prst="rect">
            <a:avLst/>
          </a:prstGeom>
          <a:noFill/>
        </p:spPr>
        <p:txBody>
          <a:bodyPr wrap="none" rtlCol="0">
            <a:spAutoFit/>
          </a:bodyPr>
          <a:lstStyle/>
          <a:p>
            <a:r>
              <a:rPr lang="fr-FR" sz="3600" b="1" dirty="0" smtClean="0"/>
              <a:t>Vision des sciences sous-jacente (idéal)</a:t>
            </a:r>
            <a:endParaRPr lang="fr-FR" sz="3600" b="1" dirty="0"/>
          </a:p>
        </p:txBody>
      </p:sp>
      <p:sp>
        <p:nvSpPr>
          <p:cNvPr id="20" name="Rectangle à coins arrondis 19"/>
          <p:cNvSpPr/>
          <p:nvPr/>
        </p:nvSpPr>
        <p:spPr>
          <a:xfrm>
            <a:off x="467545" y="1268760"/>
            <a:ext cx="3600400" cy="4536504"/>
          </a:xfrm>
          <a:prstGeom prst="roundRect">
            <a:avLst/>
          </a:prstGeom>
          <a:noFill/>
          <a:ln>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3200" b="1" dirty="0" smtClean="0">
                <a:solidFill>
                  <a:schemeClr val="tx1"/>
                </a:solidFill>
              </a:rPr>
              <a:t>Apolitique</a:t>
            </a:r>
          </a:p>
          <a:p>
            <a:pPr algn="ctr"/>
            <a:endParaRPr lang="fr-FR" sz="3200" b="1" dirty="0" smtClean="0">
              <a:solidFill>
                <a:schemeClr val="tx1"/>
              </a:solidFill>
            </a:endParaRPr>
          </a:p>
          <a:p>
            <a:pPr algn="ctr"/>
            <a:endParaRPr lang="fr-FR" sz="3200" b="1" dirty="0">
              <a:solidFill>
                <a:schemeClr val="tx1"/>
              </a:solidFill>
            </a:endParaRPr>
          </a:p>
          <a:p>
            <a:pPr algn="ctr"/>
            <a:endParaRPr lang="fr-FR" sz="3200" b="1" dirty="0" smtClean="0">
              <a:solidFill>
                <a:schemeClr val="tx1"/>
              </a:solidFill>
            </a:endParaRPr>
          </a:p>
          <a:p>
            <a:pPr algn="ctr"/>
            <a:endParaRPr lang="fr-FR" sz="3200" b="1" dirty="0">
              <a:solidFill>
                <a:schemeClr val="tx1"/>
              </a:solidFill>
            </a:endParaRPr>
          </a:p>
          <a:p>
            <a:pPr algn="ctr"/>
            <a:r>
              <a:rPr lang="fr-FR" sz="3200" b="1" dirty="0" smtClean="0">
                <a:solidFill>
                  <a:schemeClr val="tx1"/>
                </a:solidFill>
              </a:rPr>
              <a:t>Limiter les interventions</a:t>
            </a:r>
            <a:endParaRPr lang="fr-FR" sz="3200" b="1" dirty="0">
              <a:solidFill>
                <a:schemeClr val="tx1"/>
              </a:solidFill>
            </a:endParaRPr>
          </a:p>
        </p:txBody>
      </p:sp>
      <p:sp>
        <p:nvSpPr>
          <p:cNvPr id="12" name="Rectangle à coins arrondis 11"/>
          <p:cNvSpPr/>
          <p:nvPr/>
        </p:nvSpPr>
        <p:spPr>
          <a:xfrm>
            <a:off x="4427984" y="1274075"/>
            <a:ext cx="3600400" cy="4536504"/>
          </a:xfrm>
          <a:prstGeom prst="roundRect">
            <a:avLst/>
          </a:prstGeom>
          <a:noFill/>
          <a:ln>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3200" b="1" dirty="0" smtClean="0">
                <a:solidFill>
                  <a:schemeClr val="tx1"/>
                </a:solidFill>
              </a:rPr>
              <a:t>Politique</a:t>
            </a:r>
          </a:p>
          <a:p>
            <a:pPr algn="ctr"/>
            <a:endParaRPr lang="fr-FR" sz="3200" b="1" dirty="0">
              <a:solidFill>
                <a:schemeClr val="tx1"/>
              </a:solidFill>
            </a:endParaRPr>
          </a:p>
          <a:p>
            <a:pPr algn="ctr"/>
            <a:endParaRPr lang="fr-FR" sz="3200" b="1" dirty="0">
              <a:solidFill>
                <a:schemeClr val="tx1"/>
              </a:solidFill>
            </a:endParaRPr>
          </a:p>
          <a:p>
            <a:pPr algn="ctr"/>
            <a:endParaRPr lang="fr-FR" sz="3200" b="1" dirty="0" smtClean="0">
              <a:solidFill>
                <a:schemeClr val="tx1"/>
              </a:solidFill>
            </a:endParaRPr>
          </a:p>
          <a:p>
            <a:pPr algn="ctr"/>
            <a:endParaRPr lang="fr-FR" sz="3200" b="1" dirty="0" smtClean="0">
              <a:solidFill>
                <a:schemeClr val="tx1"/>
              </a:solidFill>
            </a:endParaRPr>
          </a:p>
          <a:p>
            <a:pPr algn="ctr"/>
            <a:r>
              <a:rPr lang="fr-FR" sz="3200" b="1" dirty="0" smtClean="0">
                <a:solidFill>
                  <a:schemeClr val="tx1"/>
                </a:solidFill>
              </a:rPr>
              <a:t>Intervention (maîtrise)</a:t>
            </a:r>
            <a:endParaRPr lang="fr-FR" sz="3200" b="1" dirty="0">
              <a:solidFill>
                <a:schemeClr val="tx1"/>
              </a:solidFill>
            </a:endParaRPr>
          </a:p>
        </p:txBody>
      </p:sp>
      <p:sp>
        <p:nvSpPr>
          <p:cNvPr id="2" name="Flèche vers le bas 1"/>
          <p:cNvSpPr/>
          <p:nvPr/>
        </p:nvSpPr>
        <p:spPr>
          <a:xfrm>
            <a:off x="2055973" y="2924944"/>
            <a:ext cx="499803" cy="1224136"/>
          </a:xfrm>
          <a:prstGeom prst="downArrow">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4" name="Flèche vers le bas 13"/>
          <p:cNvSpPr/>
          <p:nvPr/>
        </p:nvSpPr>
        <p:spPr>
          <a:xfrm>
            <a:off x="5978282" y="2924944"/>
            <a:ext cx="499803" cy="1224136"/>
          </a:xfrm>
          <a:prstGeom prst="downArrow">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333969651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395536" y="1412776"/>
            <a:ext cx="7620000" cy="4555976"/>
          </a:xfrm>
        </p:spPr>
        <p:txBody>
          <a:bodyPr>
            <a:noAutofit/>
          </a:bodyPr>
          <a:lstStyle/>
          <a:p>
            <a:pPr>
              <a:spcAft>
                <a:spcPts val="600"/>
              </a:spcAft>
            </a:pPr>
            <a:r>
              <a:rPr lang="fr-FR" sz="2800" dirty="0" smtClean="0"/>
              <a:t>Diverses pratiques qui s’en réclament ou que j’identifie comme pouvant en être</a:t>
            </a:r>
          </a:p>
          <a:p>
            <a:pPr>
              <a:spcAft>
                <a:spcPts val="600"/>
              </a:spcAft>
            </a:pPr>
            <a:r>
              <a:rPr lang="fr-FR" sz="2800" dirty="0" smtClean="0"/>
              <a:t>Faire ressortir des dimensions d’analyse (empirique, réflexion, cadres/critiques proposés)</a:t>
            </a:r>
          </a:p>
          <a:p>
            <a:pPr>
              <a:spcAft>
                <a:spcPts val="600"/>
              </a:spcAft>
            </a:pPr>
            <a:r>
              <a:rPr lang="fr-FR" sz="2800" dirty="0" smtClean="0"/>
              <a:t>Cadre d’analyse des PDS</a:t>
            </a:r>
          </a:p>
          <a:p>
            <a:pPr>
              <a:spcAft>
                <a:spcPts val="600"/>
              </a:spcAft>
            </a:pPr>
            <a:endParaRPr lang="fr-FR" sz="2800" dirty="0"/>
          </a:p>
          <a:p>
            <a:pPr>
              <a:spcAft>
                <a:spcPts val="600"/>
              </a:spcAft>
            </a:pPr>
            <a:endParaRPr lang="fr-FR" sz="2800" dirty="0" smtClean="0"/>
          </a:p>
          <a:p>
            <a:pPr>
              <a:spcAft>
                <a:spcPts val="600"/>
              </a:spcAft>
            </a:pPr>
            <a:r>
              <a:rPr lang="fr-FR" sz="2800" dirty="0" smtClean="0"/>
              <a:t>Meilleure compréhension du phénomène</a:t>
            </a:r>
          </a:p>
          <a:p>
            <a:pPr>
              <a:spcAft>
                <a:spcPts val="600"/>
              </a:spcAft>
            </a:pPr>
            <a:r>
              <a:rPr lang="fr-FR" sz="2800" dirty="0" smtClean="0"/>
              <a:t>Outil pour études subséquentes</a:t>
            </a:r>
          </a:p>
        </p:txBody>
      </p:sp>
      <p:sp>
        <p:nvSpPr>
          <p:cNvPr id="2" name="Titre 1"/>
          <p:cNvSpPr>
            <a:spLocks noGrp="1"/>
          </p:cNvSpPr>
          <p:nvPr>
            <p:ph type="title"/>
          </p:nvPr>
        </p:nvSpPr>
        <p:spPr>
          <a:xfrm>
            <a:off x="457200" y="413792"/>
            <a:ext cx="7620000" cy="1143000"/>
          </a:xfrm>
        </p:spPr>
        <p:txBody>
          <a:bodyPr/>
          <a:lstStyle/>
          <a:p>
            <a:r>
              <a:rPr lang="fr-FR" sz="4400" dirty="0" smtClean="0"/>
              <a:t>Étude des pratiques de DS</a:t>
            </a:r>
            <a:endParaRPr lang="fr-FR" sz="4400" dirty="0"/>
          </a:p>
        </p:txBody>
      </p:sp>
      <p:sp>
        <p:nvSpPr>
          <p:cNvPr id="4" name="Flèche vers le bas 3"/>
          <p:cNvSpPr/>
          <p:nvPr/>
        </p:nvSpPr>
        <p:spPr>
          <a:xfrm>
            <a:off x="3851920" y="4128053"/>
            <a:ext cx="700253" cy="1029139"/>
          </a:xfrm>
          <a:prstGeom prst="downArrow">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232817641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395536" y="1556792"/>
            <a:ext cx="7620000" cy="4555976"/>
          </a:xfrm>
        </p:spPr>
        <p:txBody>
          <a:bodyPr>
            <a:noAutofit/>
          </a:bodyPr>
          <a:lstStyle/>
          <a:p>
            <a:pPr>
              <a:spcAft>
                <a:spcPts val="600"/>
              </a:spcAft>
            </a:pPr>
            <a:r>
              <a:rPr lang="fr-FR" sz="2800" dirty="0" smtClean="0"/>
              <a:t>Type de pratiques </a:t>
            </a:r>
          </a:p>
          <a:p>
            <a:pPr>
              <a:spcAft>
                <a:spcPts val="600"/>
              </a:spcAft>
            </a:pPr>
            <a:r>
              <a:rPr lang="fr-FR" sz="2800" dirty="0" smtClean="0"/>
              <a:t>Étape du processus scientifique visée par la pratique</a:t>
            </a:r>
          </a:p>
          <a:p>
            <a:pPr>
              <a:spcAft>
                <a:spcPts val="600"/>
              </a:spcAft>
            </a:pPr>
            <a:r>
              <a:rPr lang="fr-FR" sz="2800" dirty="0" smtClean="0"/>
              <a:t>Relation entre l’acteur (instigateur) et l’objet de la pratique</a:t>
            </a:r>
          </a:p>
          <a:p>
            <a:pPr>
              <a:spcAft>
                <a:spcPts val="600"/>
              </a:spcAft>
            </a:pPr>
            <a:r>
              <a:rPr lang="fr-FR" sz="2800" dirty="0"/>
              <a:t>Vision des sciences sous-jacentes</a:t>
            </a:r>
            <a:endParaRPr lang="fr-FR" sz="2400" dirty="0"/>
          </a:p>
          <a:p>
            <a:pPr>
              <a:spcAft>
                <a:spcPts val="600"/>
              </a:spcAft>
            </a:pPr>
            <a:r>
              <a:rPr lang="fr-FR" sz="2800" dirty="0" smtClean="0"/>
              <a:t>Objectifs des promoteurs de la pratique</a:t>
            </a:r>
          </a:p>
          <a:p>
            <a:pPr>
              <a:spcAft>
                <a:spcPts val="600"/>
              </a:spcAft>
            </a:pPr>
            <a:r>
              <a:rPr lang="fr-FR" sz="2800" dirty="0" smtClean="0"/>
              <a:t>Objectifs des participants à la pratique</a:t>
            </a:r>
          </a:p>
          <a:p>
            <a:pPr>
              <a:spcAft>
                <a:spcPts val="600"/>
              </a:spcAft>
            </a:pPr>
            <a:r>
              <a:rPr lang="fr-FR" sz="2800" dirty="0" smtClean="0"/>
              <a:t>Effets de la pratique</a:t>
            </a:r>
          </a:p>
          <a:p>
            <a:endParaRPr lang="fr-FR" sz="2400" dirty="0" smtClean="0"/>
          </a:p>
        </p:txBody>
      </p:sp>
      <p:sp>
        <p:nvSpPr>
          <p:cNvPr id="2" name="Titre 1"/>
          <p:cNvSpPr>
            <a:spLocks noGrp="1"/>
          </p:cNvSpPr>
          <p:nvPr>
            <p:ph type="title"/>
          </p:nvPr>
        </p:nvSpPr>
        <p:spPr>
          <a:xfrm>
            <a:off x="457200" y="413792"/>
            <a:ext cx="7620000" cy="1143000"/>
          </a:xfrm>
        </p:spPr>
        <p:txBody>
          <a:bodyPr/>
          <a:lstStyle/>
          <a:p>
            <a:r>
              <a:rPr lang="fr-FR" sz="4400" dirty="0" smtClean="0"/>
              <a:t>Dimensions du cadre d’analyse</a:t>
            </a:r>
            <a:endParaRPr lang="fr-FR" sz="4400" dirty="0"/>
          </a:p>
        </p:txBody>
      </p:sp>
    </p:spTree>
    <p:extLst>
      <p:ext uri="{BB962C8B-B14F-4D97-AF65-F5344CB8AC3E}">
        <p14:creationId xmlns:p14="http://schemas.microsoft.com/office/powerpoint/2010/main" val="194479302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à coins arrondis 2"/>
          <p:cNvSpPr/>
          <p:nvPr/>
        </p:nvSpPr>
        <p:spPr>
          <a:xfrm>
            <a:off x="614194" y="1484784"/>
            <a:ext cx="3525758" cy="2304256"/>
          </a:xfrm>
          <a:prstGeom prst="roundRect">
            <a:avLst/>
          </a:prstGeom>
          <a:noFill/>
          <a:ln>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3200" b="1" dirty="0" smtClean="0">
                <a:solidFill>
                  <a:schemeClr val="tx1"/>
                </a:solidFill>
              </a:rPr>
              <a:t>Décision</a:t>
            </a:r>
            <a:endParaRPr lang="fr-FR" sz="3200" b="1" dirty="0">
              <a:solidFill>
                <a:schemeClr val="tx1"/>
              </a:solidFill>
            </a:endParaRPr>
          </a:p>
        </p:txBody>
      </p:sp>
      <p:sp>
        <p:nvSpPr>
          <p:cNvPr id="24" name="ZoneTexte 23"/>
          <p:cNvSpPr txBox="1"/>
          <p:nvPr/>
        </p:nvSpPr>
        <p:spPr>
          <a:xfrm>
            <a:off x="611560" y="620688"/>
            <a:ext cx="3600666" cy="646331"/>
          </a:xfrm>
          <a:prstGeom prst="rect">
            <a:avLst/>
          </a:prstGeom>
          <a:noFill/>
        </p:spPr>
        <p:txBody>
          <a:bodyPr wrap="none" rtlCol="0">
            <a:spAutoFit/>
          </a:bodyPr>
          <a:lstStyle/>
          <a:p>
            <a:r>
              <a:rPr lang="fr-FR" sz="3600" b="1" dirty="0" smtClean="0"/>
              <a:t>Type de pratiques</a:t>
            </a:r>
            <a:endParaRPr lang="fr-FR" sz="3600" b="1" dirty="0"/>
          </a:p>
        </p:txBody>
      </p:sp>
      <p:sp>
        <p:nvSpPr>
          <p:cNvPr id="21" name="Rectangle à coins arrondis 20"/>
          <p:cNvSpPr/>
          <p:nvPr/>
        </p:nvSpPr>
        <p:spPr>
          <a:xfrm>
            <a:off x="4294943" y="1484784"/>
            <a:ext cx="3525758" cy="2304256"/>
          </a:xfrm>
          <a:prstGeom prst="roundRect">
            <a:avLst/>
          </a:prstGeom>
          <a:noFill/>
          <a:ln>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3200" b="1" dirty="0" smtClean="0">
                <a:solidFill>
                  <a:schemeClr val="tx1"/>
                </a:solidFill>
              </a:rPr>
              <a:t>Pratique</a:t>
            </a:r>
            <a:endParaRPr lang="fr-FR" sz="3200" b="1" dirty="0">
              <a:solidFill>
                <a:schemeClr val="tx1"/>
              </a:solidFill>
            </a:endParaRPr>
          </a:p>
        </p:txBody>
      </p:sp>
      <p:sp>
        <p:nvSpPr>
          <p:cNvPr id="23" name="Rectangle à coins arrondis 22"/>
          <p:cNvSpPr/>
          <p:nvPr/>
        </p:nvSpPr>
        <p:spPr>
          <a:xfrm>
            <a:off x="611560" y="4005064"/>
            <a:ext cx="3525758" cy="2304256"/>
          </a:xfrm>
          <a:prstGeom prst="roundRect">
            <a:avLst/>
          </a:prstGeom>
          <a:noFill/>
          <a:ln>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3200" b="1" dirty="0" smtClean="0">
                <a:solidFill>
                  <a:schemeClr val="tx1"/>
                </a:solidFill>
              </a:rPr>
              <a:t>Communication</a:t>
            </a:r>
            <a:endParaRPr lang="fr-FR" sz="3200" b="1" dirty="0">
              <a:solidFill>
                <a:schemeClr val="tx1"/>
              </a:solidFill>
            </a:endParaRPr>
          </a:p>
        </p:txBody>
      </p:sp>
      <p:sp>
        <p:nvSpPr>
          <p:cNvPr id="25" name="Rectangle à coins arrondis 24"/>
          <p:cNvSpPr/>
          <p:nvPr/>
        </p:nvSpPr>
        <p:spPr>
          <a:xfrm>
            <a:off x="4292309" y="4005064"/>
            <a:ext cx="3525758" cy="2304256"/>
          </a:xfrm>
          <a:prstGeom prst="roundRect">
            <a:avLst/>
          </a:prstGeom>
          <a:noFill/>
          <a:ln>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3200" b="1" dirty="0" smtClean="0">
                <a:solidFill>
                  <a:schemeClr val="tx1"/>
                </a:solidFill>
              </a:rPr>
              <a:t>Reconnaissance</a:t>
            </a:r>
            <a:endParaRPr lang="fr-FR" sz="3200" b="1" dirty="0">
              <a:solidFill>
                <a:schemeClr val="tx1"/>
              </a:solidFill>
            </a:endParaRPr>
          </a:p>
        </p:txBody>
      </p:sp>
      <p:sp>
        <p:nvSpPr>
          <p:cNvPr id="7" name="ZoneTexte 6"/>
          <p:cNvSpPr txBox="1"/>
          <p:nvPr/>
        </p:nvSpPr>
        <p:spPr>
          <a:xfrm>
            <a:off x="1657806" y="2958042"/>
            <a:ext cx="1438535" cy="830997"/>
          </a:xfrm>
          <a:prstGeom prst="rect">
            <a:avLst/>
          </a:prstGeom>
          <a:noFill/>
        </p:spPr>
        <p:txBody>
          <a:bodyPr wrap="none" rtlCol="0">
            <a:spAutoFit/>
          </a:bodyPr>
          <a:lstStyle/>
          <a:p>
            <a:pPr algn="ctr"/>
            <a:r>
              <a:rPr lang="fr-FR" sz="2400" b="1" dirty="0" smtClean="0">
                <a:solidFill>
                  <a:srgbClr val="0070C0"/>
                </a:solidFill>
              </a:rPr>
              <a:t>Quoi</a:t>
            </a:r>
          </a:p>
          <a:p>
            <a:pPr algn="ctr"/>
            <a:r>
              <a:rPr lang="fr-FR" sz="2400" b="1" dirty="0" smtClean="0">
                <a:solidFill>
                  <a:srgbClr val="0070C0"/>
                </a:solidFill>
              </a:rPr>
              <a:t>Comment</a:t>
            </a:r>
            <a:endParaRPr lang="fr-FR" sz="2400" b="1" dirty="0">
              <a:solidFill>
                <a:srgbClr val="0070C0"/>
              </a:solidFill>
            </a:endParaRPr>
          </a:p>
        </p:txBody>
      </p:sp>
      <p:sp>
        <p:nvSpPr>
          <p:cNvPr id="8" name="ZoneTexte 7"/>
          <p:cNvSpPr txBox="1"/>
          <p:nvPr/>
        </p:nvSpPr>
        <p:spPr>
          <a:xfrm>
            <a:off x="5652195" y="3327375"/>
            <a:ext cx="805991" cy="461665"/>
          </a:xfrm>
          <a:prstGeom prst="rect">
            <a:avLst/>
          </a:prstGeom>
          <a:noFill/>
        </p:spPr>
        <p:txBody>
          <a:bodyPr wrap="none" rtlCol="0">
            <a:spAutoFit/>
          </a:bodyPr>
          <a:lstStyle/>
          <a:p>
            <a:pPr algn="ctr"/>
            <a:r>
              <a:rPr lang="fr-FR" sz="2400" b="1" dirty="0" smtClean="0">
                <a:solidFill>
                  <a:srgbClr val="0070C0"/>
                </a:solidFill>
              </a:rPr>
              <a:t>Faire</a:t>
            </a:r>
            <a:endParaRPr lang="fr-FR" sz="2400" b="1" dirty="0">
              <a:solidFill>
                <a:srgbClr val="0070C0"/>
              </a:solidFill>
            </a:endParaRPr>
          </a:p>
        </p:txBody>
      </p:sp>
      <p:sp>
        <p:nvSpPr>
          <p:cNvPr id="9" name="ZoneTexte 8"/>
          <p:cNvSpPr txBox="1"/>
          <p:nvPr/>
        </p:nvSpPr>
        <p:spPr>
          <a:xfrm>
            <a:off x="2017950" y="5847655"/>
            <a:ext cx="715004" cy="461665"/>
          </a:xfrm>
          <a:prstGeom prst="rect">
            <a:avLst/>
          </a:prstGeom>
          <a:noFill/>
        </p:spPr>
        <p:txBody>
          <a:bodyPr wrap="none" rtlCol="0">
            <a:spAutoFit/>
          </a:bodyPr>
          <a:lstStyle/>
          <a:p>
            <a:pPr algn="ctr"/>
            <a:r>
              <a:rPr lang="fr-FR" sz="2400" b="1" dirty="0" smtClean="0">
                <a:solidFill>
                  <a:srgbClr val="0070C0"/>
                </a:solidFill>
              </a:rPr>
              <a:t>Dire</a:t>
            </a:r>
            <a:endParaRPr lang="fr-FR" sz="2400" b="1" dirty="0">
              <a:solidFill>
                <a:srgbClr val="0070C0"/>
              </a:solidFill>
            </a:endParaRPr>
          </a:p>
        </p:txBody>
      </p:sp>
      <p:sp>
        <p:nvSpPr>
          <p:cNvPr id="10" name="ZoneTexte 9"/>
          <p:cNvSpPr txBox="1"/>
          <p:nvPr/>
        </p:nvSpPr>
        <p:spPr>
          <a:xfrm>
            <a:off x="4894839" y="5847654"/>
            <a:ext cx="2320700" cy="461665"/>
          </a:xfrm>
          <a:prstGeom prst="rect">
            <a:avLst/>
          </a:prstGeom>
          <a:noFill/>
        </p:spPr>
        <p:txBody>
          <a:bodyPr wrap="none" rtlCol="0">
            <a:spAutoFit/>
          </a:bodyPr>
          <a:lstStyle/>
          <a:p>
            <a:pPr algn="ctr"/>
            <a:r>
              <a:rPr lang="fr-FR" sz="2400" b="1" dirty="0" smtClean="0">
                <a:solidFill>
                  <a:srgbClr val="0070C0"/>
                </a:solidFill>
              </a:rPr>
              <a:t>Statut (la valeur)</a:t>
            </a:r>
          </a:p>
        </p:txBody>
      </p:sp>
    </p:spTree>
    <p:extLst>
      <p:ext uri="{BB962C8B-B14F-4D97-AF65-F5344CB8AC3E}">
        <p14:creationId xmlns:p14="http://schemas.microsoft.com/office/powerpoint/2010/main" val="16120355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9" grpId="0"/>
      <p:bldP spid="10"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à coins arrondis 2"/>
          <p:cNvSpPr/>
          <p:nvPr/>
        </p:nvSpPr>
        <p:spPr>
          <a:xfrm>
            <a:off x="614194" y="1484784"/>
            <a:ext cx="3525758" cy="2304256"/>
          </a:xfrm>
          <a:prstGeom prst="roundRect">
            <a:avLst/>
          </a:prstGeom>
          <a:noFill/>
          <a:ln>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3200" b="1" dirty="0" smtClean="0">
                <a:solidFill>
                  <a:schemeClr val="tx1"/>
                </a:solidFill>
              </a:rPr>
              <a:t>Décision</a:t>
            </a:r>
          </a:p>
          <a:p>
            <a:pPr algn="ctr"/>
            <a:r>
              <a:rPr lang="fr-FR" sz="2800" b="1" dirty="0" smtClean="0">
                <a:solidFill>
                  <a:srgbClr val="0070C0"/>
                </a:solidFill>
              </a:rPr>
              <a:t>CCPA</a:t>
            </a:r>
          </a:p>
        </p:txBody>
      </p:sp>
      <p:sp>
        <p:nvSpPr>
          <p:cNvPr id="21" name="Rectangle à coins arrondis 20"/>
          <p:cNvSpPr/>
          <p:nvPr/>
        </p:nvSpPr>
        <p:spPr>
          <a:xfrm>
            <a:off x="4294943" y="1484784"/>
            <a:ext cx="3525758" cy="2304256"/>
          </a:xfrm>
          <a:prstGeom prst="roundRect">
            <a:avLst/>
          </a:prstGeom>
          <a:noFill/>
          <a:ln>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3200" b="1" dirty="0" smtClean="0">
                <a:solidFill>
                  <a:schemeClr val="tx1"/>
                </a:solidFill>
              </a:rPr>
              <a:t>Pratique</a:t>
            </a:r>
          </a:p>
        </p:txBody>
      </p:sp>
      <p:sp>
        <p:nvSpPr>
          <p:cNvPr id="23" name="Rectangle à coins arrondis 22"/>
          <p:cNvSpPr/>
          <p:nvPr/>
        </p:nvSpPr>
        <p:spPr>
          <a:xfrm>
            <a:off x="611560" y="4005064"/>
            <a:ext cx="3525758" cy="2304256"/>
          </a:xfrm>
          <a:prstGeom prst="roundRect">
            <a:avLst/>
          </a:prstGeom>
          <a:noFill/>
          <a:ln>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3200" b="1" dirty="0" smtClean="0">
                <a:solidFill>
                  <a:schemeClr val="tx1"/>
                </a:solidFill>
              </a:rPr>
              <a:t>Communication</a:t>
            </a:r>
          </a:p>
        </p:txBody>
      </p:sp>
      <p:sp>
        <p:nvSpPr>
          <p:cNvPr id="25" name="Rectangle à coins arrondis 24"/>
          <p:cNvSpPr/>
          <p:nvPr/>
        </p:nvSpPr>
        <p:spPr>
          <a:xfrm>
            <a:off x="4292309" y="4005064"/>
            <a:ext cx="3525758" cy="2304256"/>
          </a:xfrm>
          <a:prstGeom prst="roundRect">
            <a:avLst/>
          </a:prstGeom>
          <a:noFill/>
          <a:ln>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3200" b="1" dirty="0" smtClean="0">
                <a:solidFill>
                  <a:schemeClr val="tx1"/>
                </a:solidFill>
              </a:rPr>
              <a:t>Reconnaissance</a:t>
            </a:r>
          </a:p>
        </p:txBody>
      </p:sp>
      <p:cxnSp>
        <p:nvCxnSpPr>
          <p:cNvPr id="11" name="Connecteur droit avec flèche 10"/>
          <p:cNvCxnSpPr/>
          <p:nvPr/>
        </p:nvCxnSpPr>
        <p:spPr>
          <a:xfrm flipV="1">
            <a:off x="3890963" y="2636912"/>
            <a:ext cx="1257101" cy="288032"/>
          </a:xfrm>
          <a:prstGeom prst="straightConnector1">
            <a:avLst/>
          </a:prstGeom>
          <a:ln w="50800">
            <a:solidFill>
              <a:srgbClr val="0070C0"/>
            </a:solidFill>
            <a:tailEnd type="arrow"/>
          </a:ln>
        </p:spPr>
        <p:style>
          <a:lnRef idx="1">
            <a:schemeClr val="accent1"/>
          </a:lnRef>
          <a:fillRef idx="0">
            <a:schemeClr val="accent1"/>
          </a:fillRef>
          <a:effectRef idx="0">
            <a:schemeClr val="accent1"/>
          </a:effectRef>
          <a:fontRef idx="minor">
            <a:schemeClr val="tx1"/>
          </a:fontRef>
        </p:style>
      </p:cxnSp>
      <p:cxnSp>
        <p:nvCxnSpPr>
          <p:cNvPr id="18" name="Connecteur droit avec flèche 17"/>
          <p:cNvCxnSpPr/>
          <p:nvPr/>
        </p:nvCxnSpPr>
        <p:spPr>
          <a:xfrm flipH="1" flipV="1">
            <a:off x="3707906" y="3212976"/>
            <a:ext cx="1152126" cy="1584176"/>
          </a:xfrm>
          <a:prstGeom prst="straightConnector1">
            <a:avLst/>
          </a:prstGeom>
          <a:ln w="50800">
            <a:solidFill>
              <a:srgbClr val="0070C0"/>
            </a:solidFill>
            <a:tailEnd type="arrow"/>
          </a:ln>
        </p:spPr>
        <p:style>
          <a:lnRef idx="1">
            <a:schemeClr val="accent1"/>
          </a:lnRef>
          <a:fillRef idx="0">
            <a:schemeClr val="accent1"/>
          </a:fillRef>
          <a:effectRef idx="0">
            <a:schemeClr val="accent1"/>
          </a:effectRef>
          <a:fontRef idx="minor">
            <a:schemeClr val="tx1"/>
          </a:fontRef>
        </p:style>
      </p:cxnSp>
      <p:sp>
        <p:nvSpPr>
          <p:cNvPr id="10" name="ZoneTexte 9"/>
          <p:cNvSpPr txBox="1"/>
          <p:nvPr/>
        </p:nvSpPr>
        <p:spPr>
          <a:xfrm>
            <a:off x="611560" y="622429"/>
            <a:ext cx="3600666" cy="646331"/>
          </a:xfrm>
          <a:prstGeom prst="rect">
            <a:avLst/>
          </a:prstGeom>
          <a:noFill/>
        </p:spPr>
        <p:txBody>
          <a:bodyPr wrap="none" rtlCol="0">
            <a:spAutoFit/>
          </a:bodyPr>
          <a:lstStyle/>
          <a:p>
            <a:r>
              <a:rPr lang="fr-FR" sz="3600" b="1" dirty="0" smtClean="0"/>
              <a:t>Type de pratiques</a:t>
            </a:r>
            <a:endParaRPr lang="fr-FR" sz="3600" b="1" dirty="0"/>
          </a:p>
        </p:txBody>
      </p:sp>
    </p:spTree>
    <p:extLst>
      <p:ext uri="{BB962C8B-B14F-4D97-AF65-F5344CB8AC3E}">
        <p14:creationId xmlns:p14="http://schemas.microsoft.com/office/powerpoint/2010/main" val="32236136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left)">
                                      <p:cBhvr>
                                        <p:cTn id="7" dur="500"/>
                                        <p:tgtEl>
                                          <p:spTgt spid="11"/>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18"/>
                                        </p:tgtEl>
                                        <p:attrNameLst>
                                          <p:attrName>style.visibility</p:attrName>
                                        </p:attrNameLst>
                                      </p:cBhvr>
                                      <p:to>
                                        <p:strVal val="visible"/>
                                      </p:to>
                                    </p:set>
                                    <p:animEffect transition="in" filter="wipe(down)">
                                      <p:cBhvr>
                                        <p:cTn id="12"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à coins arrondis 2"/>
          <p:cNvSpPr/>
          <p:nvPr/>
        </p:nvSpPr>
        <p:spPr>
          <a:xfrm>
            <a:off x="614194" y="1484784"/>
            <a:ext cx="3525758" cy="2304256"/>
          </a:xfrm>
          <a:prstGeom prst="roundRect">
            <a:avLst/>
          </a:prstGeom>
          <a:noFill/>
          <a:ln>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3200" b="1" dirty="0" smtClean="0">
                <a:solidFill>
                  <a:schemeClr val="tx1"/>
                </a:solidFill>
              </a:rPr>
              <a:t>Décision</a:t>
            </a:r>
          </a:p>
          <a:p>
            <a:pPr algn="ctr"/>
            <a:r>
              <a:rPr lang="fr-FR" sz="2800" b="1" dirty="0" smtClean="0">
                <a:solidFill>
                  <a:srgbClr val="0070C0"/>
                </a:solidFill>
              </a:rPr>
              <a:t>CCPA</a:t>
            </a:r>
          </a:p>
        </p:txBody>
      </p:sp>
      <p:sp>
        <p:nvSpPr>
          <p:cNvPr id="21" name="Rectangle à coins arrondis 20"/>
          <p:cNvSpPr/>
          <p:nvPr/>
        </p:nvSpPr>
        <p:spPr>
          <a:xfrm>
            <a:off x="4294943" y="1484784"/>
            <a:ext cx="3525758" cy="2304256"/>
          </a:xfrm>
          <a:prstGeom prst="roundRect">
            <a:avLst/>
          </a:prstGeom>
          <a:noFill/>
          <a:ln>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3200" b="1" dirty="0" smtClean="0">
                <a:solidFill>
                  <a:schemeClr val="tx1"/>
                </a:solidFill>
              </a:rPr>
              <a:t>Pratique</a:t>
            </a:r>
          </a:p>
          <a:p>
            <a:pPr algn="ctr"/>
            <a:r>
              <a:rPr lang="fr-FR" sz="2800" b="1" dirty="0" smtClean="0">
                <a:solidFill>
                  <a:srgbClr val="0070C0"/>
                </a:solidFill>
              </a:rPr>
              <a:t>Boutiques de sciences</a:t>
            </a:r>
            <a:endParaRPr lang="fr-FR" sz="2800" b="1" dirty="0">
              <a:solidFill>
                <a:srgbClr val="0070C0"/>
              </a:solidFill>
            </a:endParaRPr>
          </a:p>
        </p:txBody>
      </p:sp>
      <p:sp>
        <p:nvSpPr>
          <p:cNvPr id="23" name="Rectangle à coins arrondis 22"/>
          <p:cNvSpPr/>
          <p:nvPr/>
        </p:nvSpPr>
        <p:spPr>
          <a:xfrm>
            <a:off x="611560" y="4005064"/>
            <a:ext cx="3525758" cy="2304256"/>
          </a:xfrm>
          <a:prstGeom prst="roundRect">
            <a:avLst/>
          </a:prstGeom>
          <a:noFill/>
          <a:ln>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3200" b="1" dirty="0" smtClean="0">
                <a:solidFill>
                  <a:schemeClr val="tx1"/>
                </a:solidFill>
              </a:rPr>
              <a:t>Communication</a:t>
            </a:r>
          </a:p>
        </p:txBody>
      </p:sp>
      <p:sp>
        <p:nvSpPr>
          <p:cNvPr id="25" name="Rectangle à coins arrondis 24"/>
          <p:cNvSpPr/>
          <p:nvPr/>
        </p:nvSpPr>
        <p:spPr>
          <a:xfrm>
            <a:off x="4292309" y="4005064"/>
            <a:ext cx="3525758" cy="2304256"/>
          </a:xfrm>
          <a:prstGeom prst="roundRect">
            <a:avLst/>
          </a:prstGeom>
          <a:noFill/>
          <a:ln>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3200" b="1" dirty="0" smtClean="0">
                <a:solidFill>
                  <a:schemeClr val="tx1"/>
                </a:solidFill>
              </a:rPr>
              <a:t>Reconnaissance</a:t>
            </a:r>
          </a:p>
        </p:txBody>
      </p:sp>
      <p:cxnSp>
        <p:nvCxnSpPr>
          <p:cNvPr id="11" name="Connecteur droit avec flèche 10"/>
          <p:cNvCxnSpPr/>
          <p:nvPr/>
        </p:nvCxnSpPr>
        <p:spPr>
          <a:xfrm flipH="1" flipV="1">
            <a:off x="3275858" y="2492896"/>
            <a:ext cx="1656182" cy="144016"/>
          </a:xfrm>
          <a:prstGeom prst="straightConnector1">
            <a:avLst/>
          </a:prstGeom>
          <a:ln w="50800">
            <a:solidFill>
              <a:srgbClr val="0070C0"/>
            </a:solidFill>
            <a:tailEnd type="arrow"/>
          </a:ln>
        </p:spPr>
        <p:style>
          <a:lnRef idx="1">
            <a:schemeClr val="accent1"/>
          </a:lnRef>
          <a:fillRef idx="0">
            <a:schemeClr val="accent1"/>
          </a:fillRef>
          <a:effectRef idx="0">
            <a:schemeClr val="accent1"/>
          </a:effectRef>
          <a:fontRef idx="minor">
            <a:schemeClr val="tx1"/>
          </a:fontRef>
        </p:style>
      </p:cxnSp>
      <p:cxnSp>
        <p:nvCxnSpPr>
          <p:cNvPr id="18" name="Connecteur droit avec flèche 17"/>
          <p:cNvCxnSpPr/>
          <p:nvPr/>
        </p:nvCxnSpPr>
        <p:spPr>
          <a:xfrm flipV="1">
            <a:off x="6084168" y="3501008"/>
            <a:ext cx="0" cy="1368152"/>
          </a:xfrm>
          <a:prstGeom prst="straightConnector1">
            <a:avLst/>
          </a:prstGeom>
          <a:ln w="50800">
            <a:solidFill>
              <a:srgbClr val="0070C0"/>
            </a:solidFill>
            <a:tailEnd type="arrow"/>
          </a:ln>
        </p:spPr>
        <p:style>
          <a:lnRef idx="1">
            <a:schemeClr val="accent1"/>
          </a:lnRef>
          <a:fillRef idx="0">
            <a:schemeClr val="accent1"/>
          </a:fillRef>
          <a:effectRef idx="0">
            <a:schemeClr val="accent1"/>
          </a:effectRef>
          <a:fontRef idx="minor">
            <a:schemeClr val="tx1"/>
          </a:fontRef>
        </p:style>
      </p:cxnSp>
      <p:sp>
        <p:nvSpPr>
          <p:cNvPr id="9" name="ZoneTexte 8"/>
          <p:cNvSpPr txBox="1"/>
          <p:nvPr/>
        </p:nvSpPr>
        <p:spPr>
          <a:xfrm>
            <a:off x="611560" y="622429"/>
            <a:ext cx="3600666" cy="646331"/>
          </a:xfrm>
          <a:prstGeom prst="rect">
            <a:avLst/>
          </a:prstGeom>
          <a:noFill/>
        </p:spPr>
        <p:txBody>
          <a:bodyPr wrap="none" rtlCol="0">
            <a:spAutoFit/>
          </a:bodyPr>
          <a:lstStyle/>
          <a:p>
            <a:r>
              <a:rPr lang="fr-FR" sz="3600" b="1" dirty="0" smtClean="0"/>
              <a:t>Type de pratiques</a:t>
            </a:r>
            <a:endParaRPr lang="fr-FR" sz="3600" b="1" dirty="0"/>
          </a:p>
        </p:txBody>
      </p:sp>
    </p:spTree>
    <p:extLst>
      <p:ext uri="{BB962C8B-B14F-4D97-AF65-F5344CB8AC3E}">
        <p14:creationId xmlns:p14="http://schemas.microsoft.com/office/powerpoint/2010/main" val="5202766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down)">
                                      <p:cBhvr>
                                        <p:cTn id="7" dur="500"/>
                                        <p:tgtEl>
                                          <p:spTgt spid="11"/>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18"/>
                                        </p:tgtEl>
                                        <p:attrNameLst>
                                          <p:attrName>style.visibility</p:attrName>
                                        </p:attrNameLst>
                                      </p:cBhvr>
                                      <p:to>
                                        <p:strVal val="visible"/>
                                      </p:to>
                                    </p:set>
                                    <p:animEffect transition="in" filter="wipe(down)">
                                      <p:cBhvr>
                                        <p:cTn id="12"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à coins arrondis 2"/>
          <p:cNvSpPr/>
          <p:nvPr/>
        </p:nvSpPr>
        <p:spPr>
          <a:xfrm>
            <a:off x="614194" y="1484784"/>
            <a:ext cx="3525758" cy="2304256"/>
          </a:xfrm>
          <a:prstGeom prst="roundRect">
            <a:avLst/>
          </a:prstGeom>
          <a:noFill/>
          <a:ln>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3200" b="1" dirty="0" smtClean="0">
                <a:solidFill>
                  <a:schemeClr val="tx1"/>
                </a:solidFill>
              </a:rPr>
              <a:t>Décision</a:t>
            </a:r>
          </a:p>
          <a:p>
            <a:pPr algn="ctr"/>
            <a:r>
              <a:rPr lang="fr-FR" sz="2800" b="1" dirty="0" smtClean="0">
                <a:solidFill>
                  <a:srgbClr val="0070C0"/>
                </a:solidFill>
              </a:rPr>
              <a:t>CCPA</a:t>
            </a:r>
          </a:p>
        </p:txBody>
      </p:sp>
      <p:sp>
        <p:nvSpPr>
          <p:cNvPr id="21" name="Rectangle à coins arrondis 20"/>
          <p:cNvSpPr/>
          <p:nvPr/>
        </p:nvSpPr>
        <p:spPr>
          <a:xfrm>
            <a:off x="4294943" y="1484784"/>
            <a:ext cx="3525758" cy="2304256"/>
          </a:xfrm>
          <a:prstGeom prst="roundRect">
            <a:avLst/>
          </a:prstGeom>
          <a:noFill/>
          <a:ln>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3200" b="1" dirty="0" smtClean="0">
                <a:solidFill>
                  <a:schemeClr val="tx1"/>
                </a:solidFill>
              </a:rPr>
              <a:t>Pratique</a:t>
            </a:r>
          </a:p>
          <a:p>
            <a:pPr algn="ctr"/>
            <a:r>
              <a:rPr lang="fr-FR" sz="2800" b="1" dirty="0" smtClean="0">
                <a:solidFill>
                  <a:srgbClr val="0070C0"/>
                </a:solidFill>
              </a:rPr>
              <a:t>Boutiques de sciences</a:t>
            </a:r>
            <a:endParaRPr lang="fr-FR" sz="2800" b="1" dirty="0">
              <a:solidFill>
                <a:srgbClr val="0070C0"/>
              </a:solidFill>
            </a:endParaRPr>
          </a:p>
        </p:txBody>
      </p:sp>
      <p:sp>
        <p:nvSpPr>
          <p:cNvPr id="23" name="Rectangle à coins arrondis 22"/>
          <p:cNvSpPr/>
          <p:nvPr/>
        </p:nvSpPr>
        <p:spPr>
          <a:xfrm>
            <a:off x="611560" y="4005064"/>
            <a:ext cx="3525758" cy="2304256"/>
          </a:xfrm>
          <a:prstGeom prst="roundRect">
            <a:avLst/>
          </a:prstGeom>
          <a:noFill/>
          <a:ln>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3200" b="1" dirty="0" smtClean="0">
                <a:solidFill>
                  <a:schemeClr val="tx1"/>
                </a:solidFill>
              </a:rPr>
              <a:t>Communication</a:t>
            </a:r>
          </a:p>
          <a:p>
            <a:pPr algn="ctr"/>
            <a:r>
              <a:rPr lang="fr-FR" sz="2800" b="1" dirty="0" smtClean="0">
                <a:solidFill>
                  <a:srgbClr val="0070C0"/>
                </a:solidFill>
              </a:rPr>
              <a:t>Bar des sciences</a:t>
            </a:r>
            <a:endParaRPr lang="fr-FR" sz="2800" b="1" dirty="0">
              <a:solidFill>
                <a:srgbClr val="0070C0"/>
              </a:solidFill>
            </a:endParaRPr>
          </a:p>
        </p:txBody>
      </p:sp>
      <p:sp>
        <p:nvSpPr>
          <p:cNvPr id="25" name="Rectangle à coins arrondis 24"/>
          <p:cNvSpPr/>
          <p:nvPr/>
        </p:nvSpPr>
        <p:spPr>
          <a:xfrm>
            <a:off x="4292309" y="4005064"/>
            <a:ext cx="3525758" cy="2304256"/>
          </a:xfrm>
          <a:prstGeom prst="roundRect">
            <a:avLst/>
          </a:prstGeom>
          <a:noFill/>
          <a:ln>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3200" b="1" dirty="0" smtClean="0">
                <a:solidFill>
                  <a:schemeClr val="tx1"/>
                </a:solidFill>
              </a:rPr>
              <a:t>Reconnaissance</a:t>
            </a:r>
          </a:p>
        </p:txBody>
      </p:sp>
      <p:sp>
        <p:nvSpPr>
          <p:cNvPr id="7" name="ZoneTexte 6"/>
          <p:cNvSpPr txBox="1"/>
          <p:nvPr/>
        </p:nvSpPr>
        <p:spPr>
          <a:xfrm>
            <a:off x="611560" y="622429"/>
            <a:ext cx="3600666" cy="646331"/>
          </a:xfrm>
          <a:prstGeom prst="rect">
            <a:avLst/>
          </a:prstGeom>
          <a:noFill/>
        </p:spPr>
        <p:txBody>
          <a:bodyPr wrap="none" rtlCol="0">
            <a:spAutoFit/>
          </a:bodyPr>
          <a:lstStyle/>
          <a:p>
            <a:r>
              <a:rPr lang="fr-FR" sz="3600" b="1" dirty="0" smtClean="0"/>
              <a:t>Type de pratiques</a:t>
            </a:r>
            <a:endParaRPr lang="fr-FR" sz="3600" b="1" dirty="0"/>
          </a:p>
        </p:txBody>
      </p:sp>
    </p:spTree>
    <p:extLst>
      <p:ext uri="{BB962C8B-B14F-4D97-AF65-F5344CB8AC3E}">
        <p14:creationId xmlns:p14="http://schemas.microsoft.com/office/powerpoint/2010/main" val="2292573527"/>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tiguïté">
  <a:themeElements>
    <a:clrScheme name="Contiguïté">
      <a:dk1>
        <a:srgbClr val="2F2B20"/>
      </a:dk1>
      <a:lt1>
        <a:srgbClr val="FFFFFF"/>
      </a:lt1>
      <a:dk2>
        <a:srgbClr val="675E47"/>
      </a:dk2>
      <a:lt2>
        <a:srgbClr val="DFDCB7"/>
      </a:lt2>
      <a:accent1>
        <a:srgbClr val="A9A57C"/>
      </a:accent1>
      <a:accent2>
        <a:srgbClr val="9CBEBD"/>
      </a:accent2>
      <a:accent3>
        <a:srgbClr val="D2CB6C"/>
      </a:accent3>
      <a:accent4>
        <a:srgbClr val="95A39D"/>
      </a:accent4>
      <a:accent5>
        <a:srgbClr val="C89F5D"/>
      </a:accent5>
      <a:accent6>
        <a:srgbClr val="B1A089"/>
      </a:accent6>
      <a:hlink>
        <a:srgbClr val="D25814"/>
      </a:hlink>
      <a:folHlink>
        <a:srgbClr val="849A0A"/>
      </a:folHlink>
    </a:clrScheme>
    <a:fontScheme name="Office">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ontiguïté">
      <a:fillStyleLst>
        <a:solidFill>
          <a:schemeClr val="phClr"/>
        </a:solidFill>
        <a:solidFill>
          <a:schemeClr val="phClr">
            <a:tint val="55000"/>
          </a:schemeClr>
        </a:solidFill>
        <a:solidFill>
          <a:schemeClr val="phClr"/>
        </a:soli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50800" dist="25400" algn="bl" rotWithShape="0">
              <a:srgbClr val="000000">
                <a:alpha val="60000"/>
              </a:srgbClr>
            </a:outerShdw>
          </a:effectLst>
        </a:effectStyle>
        <a:effectStyle>
          <a:effectLst/>
          <a:scene3d>
            <a:camera prst="orthographicFront">
              <a:rot lat="0" lon="0" rev="0"/>
            </a:camera>
            <a:lightRig rig="brightRoom" dir="tl">
              <a:rot lat="0" lon="0" rev="1800000"/>
            </a:lightRig>
          </a:scene3d>
          <a:sp3d contourW="10160" prstMaterial="dkEdge">
            <a:bevelT w="38100" h="50800" prst="angle"/>
            <a:contourClr>
              <a:schemeClr val="phClr">
                <a:shade val="40000"/>
                <a:satMod val="150000"/>
              </a:schemeClr>
            </a:contourClr>
          </a:sp3d>
        </a:effectStyle>
      </a:effectStyleLst>
      <a:bgFillStyleLst>
        <a:solidFill>
          <a:schemeClr val="phClr"/>
        </a:solidFill>
        <a:gradFill rotWithShape="1">
          <a:gsLst>
            <a:gs pos="0">
              <a:schemeClr val="phClr">
                <a:tint val="90000"/>
              </a:schemeClr>
            </a:gs>
            <a:gs pos="75000">
              <a:schemeClr val="phClr">
                <a:shade val="100000"/>
                <a:satMod val="115000"/>
              </a:schemeClr>
            </a:gs>
            <a:gs pos="100000">
              <a:schemeClr val="phClr">
                <a:shade val="70000"/>
                <a:satMod val="130000"/>
              </a:schemeClr>
            </a:gs>
          </a:gsLst>
          <a:path path="circle">
            <a:fillToRect l="20000" t="50000" r="100000" b="50000"/>
          </a:path>
        </a:gradFill>
        <a:blipFill rotWithShape="1">
          <a:blip xmlns:r="http://schemas.openxmlformats.org/officeDocument/2006/relationships" r:embed="rId1">
            <a:duotone>
              <a:schemeClr val="phClr">
                <a:tint val="97000"/>
              </a:schemeClr>
              <a:schemeClr val="phClr">
                <a:shade val="96000"/>
              </a:schemeClr>
            </a:duotone>
          </a:blip>
          <a:tile tx="0" ty="0" sx="32000" sy="32000" flip="none" algn="tl"/>
        </a:blipFill>
      </a:bgFillStyleLst>
    </a:fmtScheme>
  </a:themeElements>
  <a:objectDefaults/>
  <a:extraClrScheme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Adjacency</Template>
  <TotalTime>701</TotalTime>
  <Words>1129</Words>
  <Application>Microsoft Office PowerPoint</Application>
  <PresentationFormat>Affichage à l'écran (4:3)</PresentationFormat>
  <Paragraphs>306</Paragraphs>
  <Slides>32</Slides>
  <Notes>9</Notes>
  <HiddenSlides>0</HiddenSlides>
  <MMClips>0</MMClips>
  <ScaleCrop>false</ScaleCrop>
  <HeadingPairs>
    <vt:vector size="4" baseType="variant">
      <vt:variant>
        <vt:lpstr>Thème</vt:lpstr>
      </vt:variant>
      <vt:variant>
        <vt:i4>1</vt:i4>
      </vt:variant>
      <vt:variant>
        <vt:lpstr>Titres des diapositives</vt:lpstr>
      </vt:variant>
      <vt:variant>
        <vt:i4>32</vt:i4>
      </vt:variant>
    </vt:vector>
  </HeadingPairs>
  <TitlesOfParts>
    <vt:vector size="33" baseType="lpstr">
      <vt:lpstr>Contiguïté</vt:lpstr>
      <vt:lpstr>Pratiques de démocratisation des sciences : proposition d’un cadre d’analyse</vt:lpstr>
      <vt:lpstr>La « démocratisation des sciences » en question</vt:lpstr>
      <vt:lpstr>Étude des pratiques de DS</vt:lpstr>
      <vt:lpstr>Étude des pratiques de DS</vt:lpstr>
      <vt:lpstr>Dimensions du cadre d’analyse</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La suite des choses</vt:lpstr>
      <vt:lpstr>La suite des choses</vt:lpstr>
      <vt:lpstr>Présentation PowerPoint</vt:lpstr>
      <vt:lpstr>Présentation PowerPoint</vt:lpstr>
      <vt:lpstr>Introduction</vt:lpstr>
      <vt:lpstr>Méthode</vt:lpstr>
      <vt:lpstr>Théorisation ancrée</vt:lpstr>
      <vt:lpstr>Présentation PowerPoint</vt:lpstr>
      <vt:lpstr>Présentation PowerPoint</vt:lpstr>
      <vt:lpstr>Présentation PowerPoint</vt:lpstr>
      <vt:lpstr>Présentation PowerPoint</vt:lpstr>
    </vt:vector>
  </TitlesOfParts>
  <Company>Microsoft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Pratiques de démocratie des sciences : une typologie</dc:title>
  <dc:creator>Mélissa</dc:creator>
  <cp:lastModifiedBy>Mélissa</cp:lastModifiedBy>
  <cp:revision>148</cp:revision>
  <dcterms:created xsi:type="dcterms:W3CDTF">2011-05-08T15:18:01Z</dcterms:created>
  <dcterms:modified xsi:type="dcterms:W3CDTF">2011-05-24T15:31:30Z</dcterms:modified>
</cp:coreProperties>
</file>